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</p:sldMasterIdLst>
  <p:notesMasterIdLst>
    <p:notesMasterId r:id="rId36"/>
  </p:notesMasterIdLst>
  <p:handoutMasterIdLst>
    <p:handoutMasterId r:id="rId37"/>
  </p:handoutMasterIdLst>
  <p:sldIdLst>
    <p:sldId id="275" r:id="rId3"/>
    <p:sldId id="368" r:id="rId4"/>
    <p:sldId id="329" r:id="rId5"/>
    <p:sldId id="352" r:id="rId6"/>
    <p:sldId id="358" r:id="rId7"/>
    <p:sldId id="356" r:id="rId8"/>
    <p:sldId id="353" r:id="rId9"/>
    <p:sldId id="354" r:id="rId10"/>
    <p:sldId id="355" r:id="rId11"/>
    <p:sldId id="357" r:id="rId12"/>
    <p:sldId id="359" r:id="rId13"/>
    <p:sldId id="379" r:id="rId14"/>
    <p:sldId id="349" r:id="rId15"/>
    <p:sldId id="364" r:id="rId16"/>
    <p:sldId id="365" r:id="rId17"/>
    <p:sldId id="360" r:id="rId18"/>
    <p:sldId id="350" r:id="rId19"/>
    <p:sldId id="363" r:id="rId20"/>
    <p:sldId id="361" r:id="rId21"/>
    <p:sldId id="369" r:id="rId22"/>
    <p:sldId id="367" r:id="rId23"/>
    <p:sldId id="371" r:id="rId24"/>
    <p:sldId id="370" r:id="rId25"/>
    <p:sldId id="372" r:id="rId26"/>
    <p:sldId id="373" r:id="rId27"/>
    <p:sldId id="382" r:id="rId28"/>
    <p:sldId id="380" r:id="rId29"/>
    <p:sldId id="374" r:id="rId30"/>
    <p:sldId id="375" r:id="rId31"/>
    <p:sldId id="376" r:id="rId32"/>
    <p:sldId id="377" r:id="rId33"/>
    <p:sldId id="378" r:id="rId34"/>
    <p:sldId id="351" r:id="rId35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71">
          <p15:clr>
            <a:srgbClr val="A4A3A4"/>
          </p15:clr>
        </p15:guide>
        <p15:guide id="3" pos="2880">
          <p15:clr>
            <a:srgbClr val="A4A3A4"/>
          </p15:clr>
        </p15:guide>
        <p15:guide id="4" pos="385">
          <p15:clr>
            <a:srgbClr val="A4A3A4"/>
          </p15:clr>
        </p15:guide>
        <p15:guide id="5" pos="271">
          <p15:clr>
            <a:srgbClr val="A4A3A4"/>
          </p15:clr>
        </p15:guide>
        <p15:guide id="6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6836"/>
    <a:srgbClr val="A92F17"/>
    <a:srgbClr val="FFCCCC"/>
    <a:srgbClr val="F1A465"/>
    <a:srgbClr val="FF9999"/>
    <a:srgbClr val="A71431"/>
    <a:srgbClr val="3333CC"/>
    <a:srgbClr val="339966"/>
    <a:srgbClr val="00339A"/>
    <a:srgbClr val="CF6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010" autoAdjust="0"/>
  </p:normalViewPr>
  <p:slideViewPr>
    <p:cSldViewPr showGuides="1">
      <p:cViewPr varScale="1">
        <p:scale>
          <a:sx n="109" d="100"/>
          <a:sy n="109" d="100"/>
        </p:scale>
        <p:origin x="1596" y="66"/>
      </p:cViewPr>
      <p:guideLst>
        <p:guide orient="horz" pos="2160"/>
        <p:guide orient="horz" pos="1071"/>
        <p:guide pos="2880"/>
        <p:guide pos="385"/>
        <p:guide pos="271"/>
        <p:guide orient="horz" pos="22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12" d="100"/>
          <a:sy n="112" d="100"/>
        </p:scale>
        <p:origin x="780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712" cy="496730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375" y="0"/>
            <a:ext cx="2945712" cy="496730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D4633C01-6AA2-4FC5-AC60-F4655FA7785C}" type="datetimeFigureOut">
              <a:rPr lang="de-DE" smtClean="0"/>
              <a:t>08.04.2019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322"/>
            <a:ext cx="2945712" cy="496729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375" y="9428322"/>
            <a:ext cx="2945712" cy="496729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94188A0A-693A-4280-AC99-83ED936240B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683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353"/>
            <a:ext cx="5438140" cy="446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9119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29119"/>
            <a:ext cx="2945659" cy="4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01" tIns="45501" rIns="91001" bIns="45501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A59332A-DBEC-4DB8-B315-82BBBDAEFA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4851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9332A-DBEC-4DB8-B315-82BBBDAEFA6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9332A-DBEC-4DB8-B315-82BBBDAEFA6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07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9332A-DBEC-4DB8-B315-82BBBDAEFA6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16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9332A-DBEC-4DB8-B315-82BBBDAEFA6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36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59332A-DBEC-4DB8-B315-82BBBDAEFA6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14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2A97-3528-4FB9-A870-F15B3802A6AA}" type="datetime1">
              <a:rPr lang="de-DE"/>
              <a:pPr>
                <a:defRPr/>
              </a:pPr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895B-8688-43F9-B165-9167A8CDF6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316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083CD-40DE-48CB-9F29-036773C0E168}" type="datetime1">
              <a:rPr lang="de-DE"/>
              <a:pPr>
                <a:defRPr/>
              </a:pPr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7944-884B-41F1-AF10-5270E5367F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442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F2A97-3528-4FB9-A870-F15B3802A6AA}" type="datetime1">
              <a:rPr lang="de-DE"/>
              <a:pPr>
                <a:defRPr/>
              </a:pPr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7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5895B-8688-43F9-B165-9167A8CDF6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166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083CD-40DE-48CB-9F29-036773C0E168}" type="datetime1">
              <a:rPr lang="de-DE"/>
              <a:pPr>
                <a:defRPr/>
              </a:pPr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7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27944-884B-41F1-AF10-5270E5367FA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091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4C26-FC96-4F6D-836F-A320F0D2E18C}" type="datetime1">
              <a:rPr lang="de-DE" smtClean="0"/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7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82E76-A515-443C-888C-DED464912B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818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4C26-FC96-4F6D-836F-A320F0D2E18C}" type="datetime1">
              <a:rPr lang="de-DE" smtClean="0"/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7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82E76-A515-443C-888C-DED464912B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2655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4C26-FC96-4F6D-836F-A320F0D2E18C}" type="datetime1">
              <a:rPr lang="de-DE" smtClean="0"/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7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82E76-A515-443C-888C-DED464912B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237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1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4C26-FC96-4F6D-836F-A320F0D2E18C}" type="datetime1">
              <a:rPr lang="de-DE" smtClean="0"/>
              <a:t>08.04.2019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50875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97688" y="6508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82E76-A515-443C-888C-DED464912B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03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28000">
              <a:schemeClr val="accent3">
                <a:lumMod val="97000"/>
                <a:lumOff val="3000"/>
                <a:alpha val="79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97688" y="6508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F810A4C-3E44-401B-B93C-D1C879078E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0"/>
            <a:ext cx="1596708" cy="15101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1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arbeit-kreis-of.de/de/unternehmen/teilhabechancengesetz/" TargetMode="External"/><Relationship Id="rId2" Type="http://schemas.openxmlformats.org/officeDocument/2006/relationships/hyperlink" Target="mailto:d.reiner@proarbeit-kreis-of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827584" y="1484783"/>
            <a:ext cx="74168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4000" b="1" dirty="0" smtClean="0"/>
              <a:t>Soziale Teilhabe am Arbeitsmarkt </a:t>
            </a:r>
          </a:p>
          <a:p>
            <a:pPr marL="0" indent="0" algn="ctr">
              <a:buNone/>
            </a:pPr>
            <a:r>
              <a:rPr lang="de-DE" sz="4000" b="1" dirty="0" smtClean="0"/>
              <a:t>und </a:t>
            </a:r>
          </a:p>
          <a:p>
            <a:pPr marL="0" indent="0" algn="ctr">
              <a:buNone/>
            </a:pPr>
            <a:r>
              <a:rPr lang="de-DE" sz="4000" b="1" dirty="0" smtClean="0"/>
              <a:t>„</a:t>
            </a:r>
            <a:r>
              <a:rPr lang="de-DE" sz="4000" b="1" dirty="0"/>
              <a:t>Teilhabe am Arbeitsmarkt</a:t>
            </a:r>
            <a:r>
              <a:rPr lang="de-DE" sz="4000" b="1" dirty="0" smtClean="0"/>
              <a:t>“ (§ 16i SGB II)</a:t>
            </a:r>
            <a:endParaRPr lang="de-DE" sz="4000" b="1" dirty="0"/>
          </a:p>
          <a:p>
            <a:pPr marL="0" indent="0" algn="ctr">
              <a:buNone/>
            </a:pPr>
            <a:endParaRPr lang="de-DE" sz="4000" b="1" dirty="0" smtClean="0"/>
          </a:p>
          <a:p>
            <a:pPr marL="0" indent="0" algn="ctr">
              <a:buNone/>
            </a:pPr>
            <a:r>
              <a:rPr lang="de-DE" sz="3600" dirty="0" smtClean="0"/>
              <a:t>Rück- und Ausblick zur Umsetzung bei der Pro Arbeit</a:t>
            </a:r>
            <a:endParaRPr lang="de-DE" sz="3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65240" y="349478"/>
            <a:ext cx="2135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95536" y="1484784"/>
            <a:ext cx="8568952" cy="430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pPr lvl="0"/>
            <a:r>
              <a:rPr lang="de-DE" b="1" dirty="0" smtClean="0"/>
              <a:t>Anzahl der Abbrüche</a:t>
            </a:r>
          </a:p>
          <a:p>
            <a:pPr lvl="0"/>
            <a:endParaRPr lang="de-DE" dirty="0"/>
          </a:p>
          <a:p>
            <a:pPr lvl="0"/>
            <a:r>
              <a:rPr lang="de-DE" dirty="0" smtClean="0"/>
              <a:t>35 TeilnehmerInnen (= 40 % aller 89 TeilnehmerInnen)</a:t>
            </a:r>
          </a:p>
          <a:p>
            <a:pPr lvl="0"/>
            <a:endParaRPr lang="de-DE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 smtClean="0"/>
              <a:t>Hiervon: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/>
              <a:t>1</a:t>
            </a:r>
            <a:r>
              <a:rPr lang="de-DE" dirty="0" smtClean="0"/>
              <a:t>5 Frauen (43 % aller ausgeschiedenen TN)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dirty="0" smtClean="0"/>
              <a:t>23 </a:t>
            </a:r>
            <a:r>
              <a:rPr lang="de-DE" dirty="0" err="1" smtClean="0"/>
              <a:t>MigrantInnen</a:t>
            </a:r>
            <a:r>
              <a:rPr lang="de-DE" dirty="0" smtClean="0"/>
              <a:t> (66 % aller ausgeschiedenen TN, darunter 12 Frauen)</a:t>
            </a:r>
          </a:p>
          <a:p>
            <a:pPr lvl="1"/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18 TeilnehmerInnen mit 30 Stunden (= 52 % aller ausgeschiedenen TN)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6</a:t>
            </a:r>
            <a:r>
              <a:rPr lang="de-DE" dirty="0" smtClean="0"/>
              <a:t> TeilnehmerInnen mit 25 Stunden (= 17 %)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</a:t>
            </a:r>
            <a:r>
              <a:rPr lang="de-DE" dirty="0" smtClean="0"/>
              <a:t> Teilnehmer mit 20 Stunden (= 11 %)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3 Teilnehmer mit 15 Stunden (= 9 %)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4 TeilnehmerInnen mit variablem Einstieg (= 11 %)</a:t>
            </a:r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700808"/>
            <a:ext cx="2351550" cy="15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2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95536" y="1484784"/>
            <a:ext cx="8568952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pPr lvl="0"/>
            <a:r>
              <a:rPr lang="de-DE" b="1" dirty="0" smtClean="0"/>
              <a:t>Anzahl der Abbrüche</a:t>
            </a:r>
          </a:p>
          <a:p>
            <a:endParaRPr lang="de-DE" dirty="0" smtClean="0"/>
          </a:p>
          <a:p>
            <a:r>
              <a:rPr lang="de-DE" dirty="0" smtClean="0"/>
              <a:t>Innerhalb</a:t>
            </a:r>
          </a:p>
          <a:p>
            <a:r>
              <a:rPr lang="de-DE" dirty="0"/>
              <a:t>	</a:t>
            </a:r>
            <a:r>
              <a:rPr lang="de-DE" dirty="0" smtClean="0"/>
              <a:t>von unter 3 Monaten:	11 Abbrüche    	(32 % aller Abbrüche)</a:t>
            </a:r>
          </a:p>
          <a:p>
            <a:r>
              <a:rPr lang="de-DE" dirty="0"/>
              <a:t>	</a:t>
            </a:r>
            <a:r>
              <a:rPr lang="de-DE" dirty="0" smtClean="0"/>
              <a:t>von 3-6 Monaten:		4 Abbrüche	(11 %)</a:t>
            </a:r>
          </a:p>
          <a:p>
            <a:r>
              <a:rPr lang="de-DE" dirty="0"/>
              <a:t>	</a:t>
            </a:r>
            <a:r>
              <a:rPr lang="de-DE" dirty="0" smtClean="0"/>
              <a:t>von 6-12 Monaten:	9 Abbrüche	(26 %)</a:t>
            </a:r>
          </a:p>
          <a:p>
            <a:r>
              <a:rPr lang="de-DE" dirty="0"/>
              <a:t>	</a:t>
            </a:r>
            <a:r>
              <a:rPr lang="de-DE" dirty="0" smtClean="0"/>
              <a:t>von 1-2 Jahre:		7 Abbrüche	(20 %)</a:t>
            </a:r>
          </a:p>
          <a:p>
            <a:r>
              <a:rPr lang="de-DE" dirty="0"/>
              <a:t>	</a:t>
            </a:r>
            <a:r>
              <a:rPr lang="de-DE" dirty="0" smtClean="0"/>
              <a:t>von über 2 Jahren:	4 Abbrüche	(11 %)</a:t>
            </a:r>
          </a:p>
          <a:p>
            <a:endParaRPr lang="de-DE" dirty="0" smtClean="0"/>
          </a:p>
          <a:p>
            <a:r>
              <a:rPr lang="de-DE" b="1" dirty="0" smtClean="0"/>
              <a:t>Abbruchgründe u.a.: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Gesundheit: 		11x (32 % aller Abbrüche)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Sozialverhalten:	 6x (17 %)</a:t>
            </a:r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688" y="4293096"/>
            <a:ext cx="183322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395536" y="1484784"/>
            <a:ext cx="8568952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r>
              <a:rPr lang="de-DE" b="1" u="sng" dirty="0" smtClean="0"/>
              <a:t>Aber auch</a:t>
            </a:r>
            <a:r>
              <a:rPr lang="de-DE" b="1" dirty="0" smtClean="0"/>
              <a:t>: </a:t>
            </a:r>
          </a:p>
          <a:p>
            <a:pPr marL="285750" indent="-285750">
              <a:buFontTx/>
              <a:buChar char="-"/>
            </a:pPr>
            <a:endParaRPr lang="de-DE" b="1" dirty="0" smtClean="0"/>
          </a:p>
          <a:p>
            <a:pPr marL="285750" indent="-285750">
              <a:buFontTx/>
              <a:buChar char="-"/>
            </a:pPr>
            <a:r>
              <a:rPr lang="de-DE" b="1" dirty="0" smtClean="0"/>
              <a:t>Beschäftigungsaufnahme während der Programmlaufzeit: 8x</a:t>
            </a:r>
            <a:r>
              <a:rPr lang="de-DE" dirty="0" smtClean="0"/>
              <a:t> (23 %)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hiervon 3x (38 %) mehr als 2 Jahre in der „Sozialen Teilhabe“ beschäftigt und 2x (25 %) zwischen 1 und 2 Jahre beschäftigt</a:t>
            </a:r>
            <a:r>
              <a:rPr lang="de-DE" dirty="0" smtClean="0"/>
              <a:t>. 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Darunter eine </a:t>
            </a:r>
            <a:r>
              <a:rPr lang="de-DE" dirty="0" smtClean="0"/>
              <a:t>Übernahme durch Arbeitgeber der Sozialen </a:t>
            </a:r>
            <a:r>
              <a:rPr lang="de-DE" dirty="0" smtClean="0"/>
              <a:t>Teilhabe während der Programmlaufzeit.  </a:t>
            </a:r>
            <a:endParaRPr lang="de-DE" u="sng" dirty="0">
              <a:solidFill>
                <a:srgbClr val="A71431"/>
              </a:solidFill>
            </a:endParaRPr>
          </a:p>
          <a:p>
            <a:r>
              <a:rPr lang="de-DE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Im </a:t>
            </a:r>
            <a:r>
              <a:rPr lang="de-DE" b="1" dirty="0" smtClean="0"/>
              <a:t>Anschluss an die Programmlaufzeit </a:t>
            </a:r>
            <a:r>
              <a:rPr lang="de-DE" dirty="0" smtClean="0"/>
              <a:t>(01.01.2019): </a:t>
            </a:r>
          </a:p>
          <a:p>
            <a:r>
              <a:rPr lang="de-DE" dirty="0" smtClean="0"/>
              <a:t>	5</a:t>
            </a:r>
            <a:r>
              <a:rPr lang="de-DE" dirty="0" smtClean="0"/>
              <a:t>x </a:t>
            </a:r>
            <a:r>
              <a:rPr lang="de-DE" dirty="0" smtClean="0"/>
              <a:t>Beschäftigungsaufnahmen, </a:t>
            </a:r>
            <a:r>
              <a:rPr lang="de-DE" dirty="0" smtClean="0"/>
              <a:t>darunter 3 </a:t>
            </a:r>
            <a:r>
              <a:rPr lang="de-DE" dirty="0" smtClean="0"/>
              <a:t>Übernahmen durch Arbeitgeber 	der Sozialen Teilhabe.</a:t>
            </a:r>
          </a:p>
          <a:p>
            <a:pPr marL="285750" indent="-285750">
              <a:buFontTx/>
              <a:buChar char="-"/>
            </a:pPr>
            <a:endParaRPr lang="de-DE" dirty="0" smtClean="0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874667"/>
            <a:ext cx="208823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184576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II. </a:t>
            </a:r>
            <a:r>
              <a:rPr lang="de-DE" sz="1800" b="1" dirty="0">
                <a:solidFill>
                  <a:srgbClr val="000000"/>
                </a:solidFill>
              </a:rPr>
              <a:t>Begleitende Aktivitäten </a:t>
            </a:r>
          </a:p>
          <a:p>
            <a:pPr marL="0" lvl="0" indent="0" eaLnBrk="0" hangingPunct="0">
              <a:buNone/>
              <a:defRPr/>
            </a:pPr>
            <a:endParaRPr lang="de-DE" sz="1800" dirty="0">
              <a:solidFill>
                <a:srgbClr val="000000"/>
              </a:solidFill>
            </a:endParaRPr>
          </a:p>
          <a:p>
            <a:pPr lvl="0" eaLnBrk="0" hangingPunct="0"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Nach </a:t>
            </a:r>
            <a:r>
              <a:rPr lang="de-DE" sz="1800" dirty="0">
                <a:solidFill>
                  <a:srgbClr val="000000"/>
                </a:solidFill>
              </a:rPr>
              <a:t>Aufnahme der geförderten Beschäftigung: Treffen aller </a:t>
            </a:r>
            <a:r>
              <a:rPr lang="de-DE" sz="1800" dirty="0" smtClean="0">
                <a:solidFill>
                  <a:srgbClr val="000000"/>
                </a:solidFill>
              </a:rPr>
              <a:t>Teilnehmenden in der Regel </a:t>
            </a:r>
            <a:r>
              <a:rPr lang="de-DE" sz="1800" b="1" i="1" dirty="0">
                <a:solidFill>
                  <a:srgbClr val="000000"/>
                </a:solidFill>
              </a:rPr>
              <a:t>1x monatlich in Gruppen</a:t>
            </a:r>
            <a:r>
              <a:rPr lang="de-DE" sz="1800" dirty="0">
                <a:solidFill>
                  <a:srgbClr val="000000"/>
                </a:solidFill>
              </a:rPr>
              <a:t>, die von den Jobcoaches moderiert werden. </a:t>
            </a:r>
            <a:endParaRPr lang="de-DE" sz="1800" dirty="0" smtClean="0">
              <a:solidFill>
                <a:srgbClr val="000000"/>
              </a:solidFill>
            </a:endParaRPr>
          </a:p>
          <a:p>
            <a:pPr lvl="0" eaLnBrk="0" hangingPunct="0">
              <a:defRPr/>
            </a:pPr>
            <a:endParaRPr lang="de-DE" sz="1800" dirty="0" smtClean="0">
              <a:solidFill>
                <a:srgbClr val="0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633430"/>
            <a:ext cx="3709392" cy="410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5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184576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II. </a:t>
            </a:r>
            <a:r>
              <a:rPr lang="de-DE" sz="1800" b="1" dirty="0">
                <a:solidFill>
                  <a:srgbClr val="000000"/>
                </a:solidFill>
              </a:rPr>
              <a:t>Begleitende Aktivitäten </a:t>
            </a:r>
          </a:p>
          <a:p>
            <a:pPr marL="0" lvl="0" indent="0" eaLnBrk="0" hangingPunct="0">
              <a:buNone/>
              <a:defRPr/>
            </a:pPr>
            <a:endParaRPr lang="de-DE" sz="1800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Themen: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- Informationen über das Bundesprogramm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- Erfahrungsaustausch: „Was hat sich für mich geändert seit ich 	(wieder) arbeite?“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- Reflexion: „Was bedeutet Arbeit für mich – außer Geldverdienen?“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6" y="3601922"/>
            <a:ext cx="4181356" cy="313861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625" y="3640256"/>
            <a:ext cx="3350575" cy="31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</a:t>
            </a:r>
            <a:br>
              <a:rPr lang="de-DE" b="1" dirty="0">
                <a:solidFill>
                  <a:srgbClr val="FFFFFF">
                    <a:lumMod val="65000"/>
                  </a:srgbClr>
                </a:solidFill>
              </a:rPr>
            </a:br>
            <a:r>
              <a:rPr lang="de-DE" b="1" dirty="0" smtClean="0">
                <a:solidFill>
                  <a:srgbClr val="FFFFFF">
                    <a:lumMod val="65000"/>
                  </a:srgbClr>
                </a:solidFill>
              </a:rPr>
              <a:t>Umsetzung </a:t>
            </a:r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bei der Pro Arbeit – Kreis Offenbach – (AöR)</a:t>
            </a:r>
            <a:r>
              <a:rPr lang="de-DE" b="1" dirty="0">
                <a:solidFill>
                  <a:srgbClr val="FFFFFF">
                    <a:lumMod val="65000"/>
                  </a:srgbClr>
                </a:solidFill>
                <a:latin typeface="Tahoma" pitchFamily="34" charset="0"/>
              </a:rPr>
              <a:t/>
            </a:r>
            <a:br>
              <a:rPr lang="de-DE" b="1" dirty="0">
                <a:solidFill>
                  <a:srgbClr val="FFFFFF">
                    <a:lumMod val="65000"/>
                  </a:srgbClr>
                </a:solidFill>
                <a:latin typeface="Tahoma" pitchFamily="34" charset="0"/>
              </a:rPr>
            </a:br>
            <a:r>
              <a:rPr lang="de-DE" sz="2400" b="1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2400" b="1" dirty="0">
                <a:solidFill>
                  <a:srgbClr val="33333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184576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II. </a:t>
            </a:r>
            <a:r>
              <a:rPr lang="de-DE" sz="1800" b="1" dirty="0">
                <a:solidFill>
                  <a:srgbClr val="000000"/>
                </a:solidFill>
              </a:rPr>
              <a:t>Begleitende Aktivitäten </a:t>
            </a:r>
          </a:p>
          <a:p>
            <a:pPr marL="0" lvl="0" indent="0" eaLnBrk="0" hangingPunct="0">
              <a:buNone/>
              <a:defRPr/>
            </a:pPr>
            <a:endParaRPr lang="de-DE" sz="1800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Themen (Fortsetzung):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- Work-Life-Balance, Resilienz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- Fragen an die Grundsicherung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- Rechte &amp; Pflichten als ArbeitnehmerIn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- Bewerbungstraining (Vorstellungsgespräche, Erarbeitung der Stärken, 	  Selbstpräsentation, Umgang mit Absagen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- Vor-Ort-Besuche am Arbeitsplatz -&gt; Kompetenztage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293096"/>
            <a:ext cx="2720080" cy="23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967927">
            <a:off x="374882" y="445075"/>
            <a:ext cx="2383703" cy="303622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86439">
            <a:off x="6010845" y="401065"/>
            <a:ext cx="2409609" cy="307225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024" y="3329576"/>
            <a:ext cx="2376264" cy="329577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333" y="4476405"/>
            <a:ext cx="2762514" cy="190431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9623" y="2226080"/>
            <a:ext cx="3057934" cy="213220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91654">
            <a:off x="488623" y="3588905"/>
            <a:ext cx="2123595" cy="283146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1053" y="173693"/>
            <a:ext cx="1885521" cy="198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7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184576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II. </a:t>
            </a:r>
            <a:r>
              <a:rPr lang="de-DE" sz="1800" b="1" dirty="0">
                <a:solidFill>
                  <a:srgbClr val="000000"/>
                </a:solidFill>
              </a:rPr>
              <a:t>Begleitende Aktivitäten 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 </a:t>
            </a:r>
          </a:p>
          <a:p>
            <a:pPr lvl="0" eaLnBrk="0" hangingPunct="0"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Dazu Einzelgespräche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- mindestens 1x monatlich Kontakt zu </a:t>
            </a:r>
            <a:r>
              <a:rPr lang="de-DE" sz="1800" dirty="0" err="1" smtClean="0">
                <a:solidFill>
                  <a:srgbClr val="000000"/>
                </a:solidFill>
              </a:rPr>
              <a:t>eLb</a:t>
            </a:r>
            <a:r>
              <a:rPr lang="de-DE" sz="1800" dirty="0" smtClean="0">
                <a:solidFill>
                  <a:srgbClr val="000000"/>
                </a:solidFill>
              </a:rPr>
              <a:t> und AG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- </a:t>
            </a:r>
            <a:r>
              <a:rPr lang="de-DE" sz="1800" dirty="0">
                <a:solidFill>
                  <a:srgbClr val="000000"/>
                </a:solidFill>
              </a:rPr>
              <a:t>entweder Besuche am Arbeitsplatz, Termine </a:t>
            </a:r>
            <a:r>
              <a:rPr lang="de-DE" sz="1800" dirty="0" smtClean="0">
                <a:solidFill>
                  <a:srgbClr val="000000"/>
                </a:solidFill>
              </a:rPr>
              <a:t>bei der Pro Arbeit oder </a:t>
            </a:r>
            <a:r>
              <a:rPr lang="de-DE" sz="1800" dirty="0">
                <a:solidFill>
                  <a:srgbClr val="000000"/>
                </a:solidFill>
              </a:rPr>
              <a:t>	notfalls Telefontermine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0" lvl="0" indent="0" eaLnBrk="0" hangingPunct="0">
              <a:buNone/>
              <a:defRPr/>
            </a:pPr>
            <a:endParaRPr lang="de-DE" sz="1800" dirty="0" smtClean="0">
              <a:solidFill>
                <a:srgbClr val="000000"/>
              </a:solidFill>
            </a:endParaRP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Inhalte: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	- Besprechung individueller Problemlagen, 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	- Vermittlung bei Konflikten, 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	- Klärung Qualifizierungsbedarf,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	- Klärung Anschlussperspektiven,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	- „Flagge zeigen“.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5301208"/>
            <a:ext cx="1831330" cy="9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184576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III. Hemmende Faktoren für die „Soziale Teilhabe am Arbeitsmarkt“</a:t>
            </a:r>
            <a:endParaRPr lang="de-DE" sz="1800" b="1" dirty="0">
              <a:solidFill>
                <a:srgbClr val="000000"/>
              </a:solidFill>
            </a:endParaRP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 </a:t>
            </a:r>
            <a:endParaRPr lang="de-DE" sz="1800" dirty="0" smtClean="0">
              <a:solidFill>
                <a:srgbClr val="000000"/>
              </a:solidFill>
            </a:endParaRPr>
          </a:p>
          <a:p>
            <a:pPr lvl="0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Teils </a:t>
            </a:r>
            <a:r>
              <a:rPr lang="de-DE" sz="1800" dirty="0" smtClean="0">
                <a:solidFill>
                  <a:srgbClr val="000000"/>
                </a:solidFill>
              </a:rPr>
              <a:t>falsche Vorstellung von der </a:t>
            </a:r>
            <a:r>
              <a:rPr lang="de-DE" sz="1800" dirty="0" smtClean="0">
                <a:solidFill>
                  <a:srgbClr val="000000"/>
                </a:solidFill>
              </a:rPr>
              <a:t>Zielgruppe</a:t>
            </a:r>
          </a:p>
          <a:p>
            <a:pPr lvl="0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Überforderung </a:t>
            </a:r>
            <a:r>
              <a:rPr lang="de-DE" sz="1800" dirty="0" smtClean="0">
                <a:solidFill>
                  <a:srgbClr val="000000"/>
                </a:solidFill>
              </a:rPr>
              <a:t>durch zu hohe </a:t>
            </a:r>
            <a:r>
              <a:rPr lang="de-DE" sz="1800" dirty="0" smtClean="0">
                <a:solidFill>
                  <a:srgbClr val="000000"/>
                </a:solidFill>
              </a:rPr>
              <a:t>Stundenzahl</a:t>
            </a: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(</a:t>
            </a:r>
            <a:r>
              <a:rPr lang="de-DE" sz="1800" dirty="0" smtClean="0">
                <a:solidFill>
                  <a:srgbClr val="000000"/>
                </a:solidFill>
              </a:rPr>
              <a:t>Möglichkeit </a:t>
            </a:r>
            <a:r>
              <a:rPr lang="de-DE" sz="1800" dirty="0" smtClean="0">
                <a:solidFill>
                  <a:srgbClr val="000000"/>
                </a:solidFill>
              </a:rPr>
              <a:t>des stufenweisen Einstiegs in die 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Beschäftigung wurde selten </a:t>
            </a:r>
            <a:r>
              <a:rPr lang="de-DE" sz="1800" dirty="0" smtClean="0">
                <a:solidFill>
                  <a:srgbClr val="000000"/>
                </a:solidFill>
              </a:rPr>
              <a:t>genutzt)</a:t>
            </a:r>
          </a:p>
          <a:p>
            <a:pPr lvl="0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Vereinzelt: mangelnde Bereitschaft der Arbeitgeber / Teilnehmer zur Teilnahme an begleitendem Coaching</a:t>
            </a:r>
          </a:p>
          <a:p>
            <a:pPr lvl="0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Vereinzelt: „Einrichten“ in der geförderten Beschäftigung, gekennzeichnet durch mangelnde Bereitschaft zur Suche nach Stellen auf dem 1. Arbeitsmarkt</a:t>
            </a:r>
          </a:p>
          <a:p>
            <a:pPr lvl="0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Nicht zuletzt: durch </a:t>
            </a:r>
            <a:r>
              <a:rPr lang="de-DE" sz="1800" dirty="0" smtClean="0">
                <a:solidFill>
                  <a:srgbClr val="000000"/>
                </a:solidFill>
              </a:rPr>
              <a:t>Vorgaben des Bundes hoher </a:t>
            </a:r>
            <a:r>
              <a:rPr lang="de-DE" sz="1800" dirty="0" smtClean="0">
                <a:solidFill>
                  <a:srgbClr val="000000"/>
                </a:solidFill>
              </a:rPr>
              <a:t>Verwaltungsaufwand</a:t>
            </a:r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238" y="1772816"/>
            <a:ext cx="114043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328592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IV. Erfolgsfaktoren der „Sozialen Teilhabe am Arbeitsmarkt“ </a:t>
            </a:r>
          </a:p>
          <a:p>
            <a:pPr marL="0" lvl="0" indent="0" eaLnBrk="0" hangingPunct="0">
              <a:buNone/>
              <a:defRPr/>
            </a:pPr>
            <a:endParaRPr lang="de-DE" sz="1800" b="1" dirty="0">
              <a:solidFill>
                <a:srgbClr val="000000"/>
              </a:solidFill>
            </a:endParaRPr>
          </a:p>
          <a:p>
            <a:pPr lvl="0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Steigerung des Selbstwertgefühls</a:t>
            </a:r>
          </a:p>
          <a:p>
            <a:pPr lvl="1" eaLnBrk="0" hangingPunct="0">
              <a:buFontTx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„Ich habe einen Arbeitsvertrag!“</a:t>
            </a:r>
          </a:p>
          <a:p>
            <a:pPr lvl="1" eaLnBrk="0" hangingPunct="0">
              <a:buFontTx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„Ich werde gebraucht!“</a:t>
            </a:r>
          </a:p>
          <a:p>
            <a:pPr lvl="1" eaLnBrk="0" hangingPunct="0">
              <a:buFontTx/>
              <a:buChar char="-"/>
              <a:defRPr/>
            </a:pPr>
            <a:r>
              <a:rPr lang="de-DE" sz="1400" dirty="0" smtClean="0">
                <a:solidFill>
                  <a:srgbClr val="000000"/>
                </a:solidFill>
              </a:rPr>
              <a:t>„Ich bin wieder ein Vorbild für meine Familie!“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Ressourcen (wieder)entdecken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Verbesserung der Sprachkompetenz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Verbesserung der Sozialkompetenz, Konfliktfähigkeit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Tagesstruktur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Aufbau persönlicher Netzwerke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Perspektivwechsel: „Ich kann etwas“ vs. „Ich bin ein Versager“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Stabilisierung nach (Sucht-)Erkrankung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Einsatzbereitschaft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Begleitendes Coaching, Krisenintervention</a:t>
            </a:r>
          </a:p>
          <a:p>
            <a:pPr marL="360363" lvl="1" indent="-360363" eaLnBrk="0" hangingPunct="0">
              <a:buFontTx/>
              <a:buChar char="-"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Zusammenarbeit mit Arbeitsvermittlern (AGS, Sachgebiet Schwerbehinderte)</a:t>
            </a:r>
          </a:p>
          <a:p>
            <a:pPr lvl="1" indent="-742950" eaLnBrk="0" hangingPunct="0">
              <a:buFontTx/>
              <a:buChar char="-"/>
              <a:defRPr/>
            </a:pPr>
            <a:endParaRPr lang="de-DE" sz="1400" b="1" dirty="0">
              <a:solidFill>
                <a:srgbClr val="000000"/>
              </a:solidFill>
            </a:endParaRP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 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772816"/>
            <a:ext cx="1908866" cy="290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863588" y="2492896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4000" b="1" dirty="0" smtClean="0"/>
              <a:t>Soziale Teilhabe am Arbeitsmarkt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65240" y="349478"/>
            <a:ext cx="2135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7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2771815"/>
            <a:ext cx="8064896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de-DE" sz="2800" b="1" kern="0" dirty="0" smtClean="0">
                <a:solidFill>
                  <a:srgbClr val="000000"/>
                </a:solidFill>
                <a:latin typeface="Arial"/>
              </a:rPr>
              <a:t>„Teilhabe am Arbeitsmarkt“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de-DE" sz="2800" b="1" kern="0" dirty="0" smtClean="0">
                <a:solidFill>
                  <a:srgbClr val="000000"/>
                </a:solidFill>
                <a:latin typeface="Arial"/>
              </a:rPr>
              <a:t>§ 16i SGB II</a:t>
            </a:r>
            <a:endParaRPr lang="de-DE" sz="4000" dirty="0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0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328592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Neues Förderinstrument seit 01.01.2019: § 16i SGB II </a:t>
            </a:r>
          </a:p>
          <a:p>
            <a:pPr marL="0" lvl="0" indent="0" eaLnBrk="0" hangingPunct="0">
              <a:buNone/>
              <a:defRPr/>
            </a:pPr>
            <a:endParaRPr lang="de-DE" sz="1800" b="1" dirty="0" smtClean="0">
              <a:solidFill>
                <a:srgbClr val="000000"/>
              </a:solidFill>
            </a:endParaRPr>
          </a:p>
          <a:p>
            <a:pPr marL="285750" lvl="1" eaLnBrk="0" hangingPunct="0">
              <a:buFontTx/>
              <a:buChar char="-"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„Teilhabechancengesetz“ - Kernelement </a:t>
            </a:r>
            <a:r>
              <a:rPr lang="de-DE" sz="1600" dirty="0">
                <a:solidFill>
                  <a:srgbClr val="000000"/>
                </a:solidFill>
              </a:rPr>
              <a:t>des 10. SGB </a:t>
            </a:r>
            <a:r>
              <a:rPr lang="de-DE" sz="1600" dirty="0" smtClean="0">
                <a:solidFill>
                  <a:srgbClr val="000000"/>
                </a:solidFill>
              </a:rPr>
              <a:t>II-Änderungsgesetzes und des Konzepts „</a:t>
            </a:r>
            <a:r>
              <a:rPr lang="de-DE" sz="1600" dirty="0" err="1" smtClean="0">
                <a:solidFill>
                  <a:srgbClr val="000000"/>
                </a:solidFill>
              </a:rPr>
              <a:t>MitArbeit</a:t>
            </a:r>
            <a:r>
              <a:rPr lang="de-DE" sz="1600" dirty="0" smtClean="0">
                <a:solidFill>
                  <a:srgbClr val="000000"/>
                </a:solidFill>
              </a:rPr>
              <a:t>“ des BMAS - Außerkrafttreten: </a:t>
            </a:r>
            <a:r>
              <a:rPr lang="de-DE" sz="1600" dirty="0" smtClean="0">
                <a:solidFill>
                  <a:srgbClr val="000000"/>
                </a:solidFill>
              </a:rPr>
              <a:t>01.01.2025</a:t>
            </a:r>
          </a:p>
          <a:p>
            <a:pPr marL="0" lvl="1" indent="0" eaLnBrk="0" hangingPunct="0">
              <a:buNone/>
              <a:defRPr/>
            </a:pPr>
            <a:endParaRPr lang="de-DE" sz="1600" dirty="0">
              <a:solidFill>
                <a:srgbClr val="000000"/>
              </a:solidFill>
            </a:endParaRPr>
          </a:p>
          <a:p>
            <a:pPr marL="0" lvl="1" indent="0" eaLnBrk="0" hangingPunct="0">
              <a:buNone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	Somit </a:t>
            </a:r>
            <a:r>
              <a:rPr lang="de-DE" sz="1600" dirty="0">
                <a:solidFill>
                  <a:srgbClr val="000000"/>
                </a:solidFill>
              </a:rPr>
              <a:t>können Förderungen bis zum 31. Dezember 2024 bewilligt werden.</a:t>
            </a:r>
            <a:endParaRPr lang="de-DE" sz="1600" dirty="0" smtClean="0">
              <a:solidFill>
                <a:srgbClr val="000000"/>
              </a:solidFill>
            </a:endParaRPr>
          </a:p>
          <a:p>
            <a:pPr marL="285750" lvl="1" eaLnBrk="0" hangingPunct="0">
              <a:buFontTx/>
              <a:buChar char="-"/>
              <a:defRPr/>
            </a:pPr>
            <a:endParaRPr lang="de-DE" sz="1600" dirty="0" smtClean="0">
              <a:solidFill>
                <a:srgbClr val="000000"/>
              </a:solidFill>
            </a:endParaRPr>
          </a:p>
          <a:p>
            <a:pPr marL="285750" lvl="1" eaLnBrk="0" hangingPunct="0">
              <a:buFontTx/>
              <a:buChar char="-"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Der neue § </a:t>
            </a:r>
            <a:r>
              <a:rPr lang="de-DE" sz="1600" dirty="0">
                <a:solidFill>
                  <a:srgbClr val="000000"/>
                </a:solidFill>
              </a:rPr>
              <a:t>16i SGB II </a:t>
            </a:r>
            <a:r>
              <a:rPr lang="de-DE" sz="1600" dirty="0" smtClean="0">
                <a:solidFill>
                  <a:srgbClr val="000000"/>
                </a:solidFill>
              </a:rPr>
              <a:t>soll Personen fördern</a:t>
            </a:r>
            <a:r>
              <a:rPr lang="de-DE" sz="1600" b="1" dirty="0" smtClean="0">
                <a:solidFill>
                  <a:srgbClr val="000000"/>
                </a:solidFill>
              </a:rPr>
              <a:t>, </a:t>
            </a:r>
          </a:p>
          <a:p>
            <a:pPr marL="685800" lvl="2" eaLnBrk="0" hangingPunct="0">
              <a:buFontTx/>
              <a:buChar char="-"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die </a:t>
            </a:r>
            <a:r>
              <a:rPr lang="de-DE" sz="1600" dirty="0">
                <a:solidFill>
                  <a:srgbClr val="000000"/>
                </a:solidFill>
              </a:rPr>
              <a:t>für mindestens </a:t>
            </a:r>
            <a:r>
              <a:rPr lang="de-DE" sz="1600" b="1" dirty="0">
                <a:solidFill>
                  <a:srgbClr val="000000"/>
                </a:solidFill>
              </a:rPr>
              <a:t>sechs Jahre in den </a:t>
            </a:r>
            <a:r>
              <a:rPr lang="de-DE" sz="1600" b="1" dirty="0" smtClean="0">
                <a:solidFill>
                  <a:srgbClr val="000000"/>
                </a:solidFill>
              </a:rPr>
              <a:t>letzten </a:t>
            </a:r>
            <a:r>
              <a:rPr lang="de-DE" sz="1600" b="1" dirty="0">
                <a:solidFill>
                  <a:srgbClr val="000000"/>
                </a:solidFill>
              </a:rPr>
              <a:t>sieben Jahren Leistungen </a:t>
            </a:r>
            <a:r>
              <a:rPr lang="de-DE" sz="1600" dirty="0">
                <a:solidFill>
                  <a:srgbClr val="000000"/>
                </a:solidFill>
              </a:rPr>
              <a:t>nach dem SGB II (Arbeitslosengeld II) </a:t>
            </a:r>
            <a:r>
              <a:rPr lang="de-DE" sz="1600" b="1" dirty="0">
                <a:solidFill>
                  <a:srgbClr val="000000"/>
                </a:solidFill>
              </a:rPr>
              <a:t>bezogen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haben </a:t>
            </a:r>
            <a:r>
              <a:rPr lang="de-DE" sz="1600" dirty="0">
                <a:solidFill>
                  <a:srgbClr val="000000"/>
                </a:solidFill>
              </a:rPr>
              <a:t>und in dieser Zeit nicht oder nur </a:t>
            </a:r>
            <a:r>
              <a:rPr lang="de-DE" sz="1600" dirty="0">
                <a:solidFill>
                  <a:srgbClr val="FF0000"/>
                </a:solidFill>
              </a:rPr>
              <a:t>kurz</a:t>
            </a:r>
            <a:r>
              <a:rPr lang="de-DE" sz="1600" dirty="0">
                <a:solidFill>
                  <a:srgbClr val="000000"/>
                </a:solidFill>
              </a:rPr>
              <a:t> selbstständig oder abhängig beschäftigt </a:t>
            </a:r>
            <a:r>
              <a:rPr lang="de-DE" sz="1600" dirty="0" smtClean="0">
                <a:solidFill>
                  <a:srgbClr val="000000"/>
                </a:solidFill>
              </a:rPr>
              <a:t>waren</a:t>
            </a:r>
            <a:r>
              <a:rPr lang="de-DE" sz="1600" dirty="0">
                <a:solidFill>
                  <a:srgbClr val="000000"/>
                </a:solidFill>
              </a:rPr>
              <a:t>. </a:t>
            </a:r>
            <a:endParaRPr lang="de-DE" sz="1600" dirty="0" smtClean="0">
              <a:solidFill>
                <a:srgbClr val="000000"/>
              </a:solidFill>
            </a:endParaRPr>
          </a:p>
          <a:p>
            <a:pPr marL="720725" lvl="1" indent="-273050" eaLnBrk="0" hangingPunct="0">
              <a:buFontTx/>
              <a:buChar char="-"/>
              <a:defRPr/>
            </a:pPr>
            <a:r>
              <a:rPr lang="de-DE" sz="1600" b="1" dirty="0">
                <a:solidFill>
                  <a:srgbClr val="000000"/>
                </a:solidFill>
              </a:rPr>
              <a:t>Erleichterung</a:t>
            </a:r>
            <a:r>
              <a:rPr lang="de-DE" sz="1600" dirty="0">
                <a:solidFill>
                  <a:srgbClr val="000000"/>
                </a:solidFill>
              </a:rPr>
              <a:t> für erwerbsfähige </a:t>
            </a:r>
            <a:r>
              <a:rPr lang="de-DE" sz="1600" b="1" dirty="0">
                <a:solidFill>
                  <a:srgbClr val="000000"/>
                </a:solidFill>
              </a:rPr>
              <a:t>Mitglieder einer Bedarfsgemeinschaft mit Kindern </a:t>
            </a:r>
            <a:r>
              <a:rPr lang="de-DE" sz="1600" dirty="0">
                <a:solidFill>
                  <a:srgbClr val="000000"/>
                </a:solidFill>
              </a:rPr>
              <a:t>und </a:t>
            </a:r>
            <a:r>
              <a:rPr lang="de-DE" sz="1600" b="1" dirty="0" smtClean="0">
                <a:solidFill>
                  <a:srgbClr val="000000"/>
                </a:solidFill>
              </a:rPr>
              <a:t>Schwerbehinderte (oder Gleichgestellte)</a:t>
            </a:r>
            <a:r>
              <a:rPr lang="de-DE" sz="1600" dirty="0" smtClean="0">
                <a:solidFill>
                  <a:srgbClr val="000000"/>
                </a:solidFill>
              </a:rPr>
              <a:t>: </a:t>
            </a:r>
            <a:r>
              <a:rPr lang="de-DE" sz="1600" dirty="0">
                <a:solidFill>
                  <a:srgbClr val="000000"/>
                </a:solidFill>
              </a:rPr>
              <a:t>hier reicht ein </a:t>
            </a:r>
            <a:r>
              <a:rPr lang="de-DE" sz="1600" b="1" dirty="0">
                <a:solidFill>
                  <a:srgbClr val="000000"/>
                </a:solidFill>
              </a:rPr>
              <a:t>Leistungsbezug von fünf Jahren </a:t>
            </a:r>
            <a:r>
              <a:rPr lang="de-DE" sz="1600" dirty="0" smtClean="0">
                <a:solidFill>
                  <a:srgbClr val="000000"/>
                </a:solidFill>
              </a:rPr>
              <a:t>aus.</a:t>
            </a:r>
          </a:p>
          <a:p>
            <a:pPr marL="0" lvl="1" indent="0" defTabSz="273050" eaLnBrk="0" hangingPunct="0">
              <a:buNone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- 	Was bedeutet „</a:t>
            </a:r>
            <a:r>
              <a:rPr lang="de-DE" sz="1600" b="1" dirty="0" smtClean="0">
                <a:solidFill>
                  <a:srgbClr val="FF0000"/>
                </a:solidFill>
              </a:rPr>
              <a:t>kurz</a:t>
            </a:r>
            <a:r>
              <a:rPr lang="de-DE" sz="1600" b="1" dirty="0" smtClean="0">
                <a:solidFill>
                  <a:srgbClr val="000000"/>
                </a:solidFill>
              </a:rPr>
              <a:t>“</a:t>
            </a:r>
            <a:r>
              <a:rPr lang="de-DE" sz="1600" dirty="0" smtClean="0">
                <a:solidFill>
                  <a:srgbClr val="000000"/>
                </a:solidFill>
              </a:rPr>
              <a:t>? </a:t>
            </a:r>
            <a:endParaRPr lang="de-DE" sz="1600" dirty="0">
              <a:solidFill>
                <a:srgbClr val="000000"/>
              </a:solidFill>
            </a:endParaRPr>
          </a:p>
          <a:p>
            <a:pPr marL="720725" lvl="1" indent="-273050" eaLnBrk="0" hangingPunct="0">
              <a:buFontTx/>
              <a:buChar char="-"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Die </a:t>
            </a:r>
            <a:r>
              <a:rPr lang="de-DE" sz="1600" dirty="0">
                <a:solidFill>
                  <a:srgbClr val="000000"/>
                </a:solidFill>
              </a:rPr>
              <a:t>Bewertung der Kurzzeitigkeit der Beschäftigung </a:t>
            </a:r>
            <a:r>
              <a:rPr lang="de-DE" sz="1600" dirty="0" smtClean="0">
                <a:solidFill>
                  <a:srgbClr val="000000"/>
                </a:solidFill>
              </a:rPr>
              <a:t>ist im Einzelfall durch die Pro Arbeit vorzunehmen</a:t>
            </a:r>
            <a:r>
              <a:rPr lang="de-DE" sz="1600" dirty="0">
                <a:solidFill>
                  <a:srgbClr val="000000"/>
                </a:solidFill>
              </a:rPr>
              <a:t>. Diese soll unter Berücksichtigung </a:t>
            </a:r>
            <a:r>
              <a:rPr lang="de-DE" sz="1600" dirty="0" smtClean="0">
                <a:solidFill>
                  <a:srgbClr val="000000"/>
                </a:solidFill>
              </a:rPr>
              <a:t>des Ziels </a:t>
            </a:r>
            <a:r>
              <a:rPr lang="de-DE" sz="1600" dirty="0">
                <a:solidFill>
                  <a:srgbClr val="000000"/>
                </a:solidFill>
              </a:rPr>
              <a:t>erfolgen, das Instrument auf sehr arbeitsmarktferne Personen zu beschränken.</a:t>
            </a:r>
            <a:endParaRPr lang="de-DE" sz="1600" dirty="0" smtClean="0">
              <a:solidFill>
                <a:srgbClr val="000000"/>
              </a:solidFill>
            </a:endParaRPr>
          </a:p>
          <a:p>
            <a:pPr marL="285750" lvl="1" eaLnBrk="0" hangingPunct="0">
              <a:buFontTx/>
              <a:buChar char="-"/>
              <a:defRPr/>
            </a:pPr>
            <a:r>
              <a:rPr lang="de-DE" sz="1600" b="1" dirty="0" smtClean="0">
                <a:solidFill>
                  <a:srgbClr val="000000"/>
                </a:solidFill>
              </a:rPr>
              <a:t>Ziel</a:t>
            </a:r>
            <a:r>
              <a:rPr lang="de-DE" sz="1600" b="1" dirty="0">
                <a:solidFill>
                  <a:srgbClr val="000000"/>
                </a:solidFill>
              </a:rPr>
              <a:t>:</a:t>
            </a:r>
            <a:r>
              <a:rPr lang="de-DE" sz="1600" dirty="0">
                <a:solidFill>
                  <a:srgbClr val="000000"/>
                </a:solidFill>
              </a:rPr>
              <a:t> Mittel- bis langfristiger Übergang in ungeförderte </a:t>
            </a:r>
            <a:r>
              <a:rPr lang="de-DE" sz="1600" dirty="0" smtClean="0">
                <a:solidFill>
                  <a:srgbClr val="000000"/>
                </a:solidFill>
              </a:rPr>
              <a:t>Beschäftigung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1043608" y="2924944"/>
            <a:ext cx="432048" cy="144016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4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328592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Bei der Festlegung der Zielgruppe greifen wir auf die Erfahrungen der Sozialen Teilhabe zurück.</a:t>
            </a:r>
          </a:p>
          <a:p>
            <a:pPr marL="0" lvl="0" indent="0" eaLnBrk="0" hangingPunct="0">
              <a:buNone/>
              <a:defRPr/>
            </a:pPr>
            <a:r>
              <a:rPr lang="de-DE" sz="1600" b="1" dirty="0" smtClean="0">
                <a:solidFill>
                  <a:srgbClr val="000000"/>
                </a:solidFill>
              </a:rPr>
              <a:t>Wir präzisieren daher die Zielgruppe und</a:t>
            </a:r>
            <a:r>
              <a:rPr lang="de-DE" sz="1600" dirty="0" smtClean="0">
                <a:solidFill>
                  <a:srgbClr val="000000"/>
                </a:solidFill>
              </a:rPr>
              <a:t> </a:t>
            </a:r>
            <a:r>
              <a:rPr lang="de-DE" sz="1600" dirty="0">
                <a:solidFill>
                  <a:srgbClr val="000000"/>
                </a:solidFill>
              </a:rPr>
              <a:t>ziehen folgende Gesichtspunkte in unsere </a:t>
            </a:r>
            <a:r>
              <a:rPr lang="de-DE" sz="1600" dirty="0" smtClean="0">
                <a:solidFill>
                  <a:srgbClr val="000000"/>
                </a:solidFill>
              </a:rPr>
              <a:t>Förderentscheidung </a:t>
            </a:r>
            <a:r>
              <a:rPr lang="de-DE" sz="1600" dirty="0">
                <a:solidFill>
                  <a:srgbClr val="000000"/>
                </a:solidFill>
              </a:rPr>
              <a:t>ein:</a:t>
            </a:r>
          </a:p>
          <a:p>
            <a:pPr marL="742950" lvl="2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de-DE" sz="1600" b="1" dirty="0" smtClean="0">
                <a:solidFill>
                  <a:srgbClr val="000000"/>
                </a:solidFill>
              </a:rPr>
              <a:t>Vorhandene </a:t>
            </a:r>
            <a:r>
              <a:rPr lang="de-DE" sz="1600" b="1" dirty="0">
                <a:solidFill>
                  <a:srgbClr val="000000"/>
                </a:solidFill>
              </a:rPr>
              <a:t>Motivation </a:t>
            </a:r>
            <a:r>
              <a:rPr lang="de-DE" sz="1600" dirty="0">
                <a:solidFill>
                  <a:srgbClr val="000000"/>
                </a:solidFill>
              </a:rPr>
              <a:t>im Sinne von Bereitschaft, sich auf eine Beschäftigung nach § 16i SGB II einzulassen.</a:t>
            </a:r>
          </a:p>
          <a:p>
            <a:pPr marL="742950" lvl="2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de-DE" sz="1600" b="1" dirty="0">
                <a:solidFill>
                  <a:srgbClr val="000000"/>
                </a:solidFill>
              </a:rPr>
              <a:t>Niemand wird </a:t>
            </a:r>
            <a:r>
              <a:rPr lang="de-DE" sz="1600" dirty="0">
                <a:solidFill>
                  <a:srgbClr val="000000"/>
                </a:solidFill>
              </a:rPr>
              <a:t>in die geförderte Beschäftigung </a:t>
            </a:r>
            <a:r>
              <a:rPr lang="de-DE" sz="1600" b="1" dirty="0">
                <a:solidFill>
                  <a:srgbClr val="000000"/>
                </a:solidFill>
              </a:rPr>
              <a:t>gezwungen</a:t>
            </a:r>
            <a:r>
              <a:rPr lang="de-DE" sz="1600" dirty="0">
                <a:solidFill>
                  <a:srgbClr val="000000"/>
                </a:solidFill>
              </a:rPr>
              <a:t>. Ist sie jedoch aufgenommen, gelten Regeln (Arbeitsvertrag, Eingliederungsvereinbarung).</a:t>
            </a:r>
          </a:p>
          <a:p>
            <a:pPr marL="742950" lvl="2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de-DE" sz="1600" dirty="0">
                <a:solidFill>
                  <a:srgbClr val="000000"/>
                </a:solidFill>
              </a:rPr>
              <a:t>„Vermittlungshemmnisse“ (= </a:t>
            </a:r>
            <a:r>
              <a:rPr lang="de-DE" sz="1600" b="1" dirty="0">
                <a:solidFill>
                  <a:srgbClr val="000000"/>
                </a:solidFill>
              </a:rPr>
              <a:t>fehlende Ressourcen</a:t>
            </a:r>
            <a:r>
              <a:rPr lang="de-DE" sz="1600" dirty="0">
                <a:solidFill>
                  <a:srgbClr val="000000"/>
                </a:solidFill>
              </a:rPr>
              <a:t>), die </a:t>
            </a:r>
            <a:r>
              <a:rPr lang="de-DE" sz="1600" b="1" dirty="0">
                <a:solidFill>
                  <a:srgbClr val="000000"/>
                </a:solidFill>
              </a:rPr>
              <a:t>durch die Arbeit </a:t>
            </a:r>
            <a:r>
              <a:rPr lang="de-DE" sz="1600" dirty="0">
                <a:solidFill>
                  <a:srgbClr val="000000"/>
                </a:solidFill>
              </a:rPr>
              <a:t>voraussichtlich </a:t>
            </a:r>
            <a:r>
              <a:rPr lang="de-DE" sz="1600" b="1" dirty="0">
                <a:solidFill>
                  <a:srgbClr val="000000"/>
                </a:solidFill>
              </a:rPr>
              <a:t>positiv beeinflusst </a:t>
            </a:r>
            <a:r>
              <a:rPr lang="de-DE" sz="1600" dirty="0">
                <a:solidFill>
                  <a:srgbClr val="000000"/>
                </a:solidFill>
              </a:rPr>
              <a:t>werden, wie z.B.:</a:t>
            </a:r>
          </a:p>
          <a:p>
            <a:pPr marL="1200150" lvl="3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de-DE" sz="1600" dirty="0">
                <a:solidFill>
                  <a:srgbClr val="000000"/>
                </a:solidFill>
              </a:rPr>
              <a:t>Sprache (Deutschkenntnisse); soziale Isolation; fehlende Tagesstruktur</a:t>
            </a:r>
          </a:p>
          <a:p>
            <a:pPr marL="1200150" lvl="3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de-DE" sz="1600" dirty="0">
                <a:solidFill>
                  <a:srgbClr val="000000"/>
                </a:solidFill>
              </a:rPr>
              <a:t>Lange zurückliegende Ausbildung bzw. fehlende Berufserfahrung bei </a:t>
            </a:r>
            <a:r>
              <a:rPr lang="de-DE" sz="1600" dirty="0" err="1">
                <a:solidFill>
                  <a:srgbClr val="000000"/>
                </a:solidFill>
              </a:rPr>
              <a:t>MigrantInnen</a:t>
            </a:r>
            <a:r>
              <a:rPr lang="de-DE" sz="1600" dirty="0">
                <a:solidFill>
                  <a:srgbClr val="000000"/>
                </a:solidFill>
              </a:rPr>
              <a:t> (abhängig vom Einsatzgebiet)</a:t>
            </a:r>
          </a:p>
          <a:p>
            <a:pPr marL="1200150" lvl="3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de-DE" sz="1600" dirty="0">
                <a:solidFill>
                  <a:srgbClr val="000000"/>
                </a:solidFill>
              </a:rPr>
              <a:t>Restleistungsvermögen ab 4 Stunden / Tag</a:t>
            </a:r>
          </a:p>
          <a:p>
            <a:pPr marL="742950" lvl="2" indent="-285750" eaLnBrk="0" hangingPunct="0">
              <a:buFont typeface="Wingdings" panose="05000000000000000000" pitchFamily="2" charset="2"/>
              <a:buChar char="v"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Eine </a:t>
            </a:r>
            <a:r>
              <a:rPr lang="de-DE" sz="1600" dirty="0">
                <a:solidFill>
                  <a:srgbClr val="000000"/>
                </a:solidFill>
              </a:rPr>
              <a:t>§ 16i-Förderung ist in der Regel </a:t>
            </a:r>
            <a:r>
              <a:rPr lang="de-DE" sz="1600" b="1" dirty="0">
                <a:solidFill>
                  <a:srgbClr val="000000"/>
                </a:solidFill>
              </a:rPr>
              <a:t>ausgeschlossen </a:t>
            </a:r>
            <a:r>
              <a:rPr lang="de-DE" sz="1600" b="1" dirty="0" smtClean="0">
                <a:solidFill>
                  <a:srgbClr val="000000"/>
                </a:solidFill>
              </a:rPr>
              <a:t>bei akuten </a:t>
            </a:r>
            <a:r>
              <a:rPr lang="de-DE" sz="1600" b="1" dirty="0">
                <a:solidFill>
                  <a:srgbClr val="000000"/>
                </a:solidFill>
              </a:rPr>
              <a:t>Suchterkrankungen</a:t>
            </a:r>
            <a:r>
              <a:rPr lang="de-DE" sz="1600" dirty="0">
                <a:solidFill>
                  <a:srgbClr val="000000"/>
                </a:solidFill>
              </a:rPr>
              <a:t> und </a:t>
            </a:r>
            <a:r>
              <a:rPr lang="de-DE" sz="1600" b="1" dirty="0">
                <a:solidFill>
                  <a:srgbClr val="000000"/>
                </a:solidFill>
              </a:rPr>
              <a:t>akuten </a:t>
            </a:r>
            <a:r>
              <a:rPr lang="de-DE" sz="1600" b="1" dirty="0" smtClean="0">
                <a:solidFill>
                  <a:srgbClr val="000000"/>
                </a:solidFill>
              </a:rPr>
              <a:t>psychotischen Erkrankungen</a:t>
            </a:r>
            <a:r>
              <a:rPr lang="de-DE" sz="1600" dirty="0">
                <a:solidFill>
                  <a:srgbClr val="000000"/>
                </a:solidFill>
              </a:rPr>
              <a:t>. </a:t>
            </a:r>
            <a:endParaRPr lang="de-DE" sz="1600" dirty="0" smtClean="0">
              <a:solidFill>
                <a:srgbClr val="000000"/>
              </a:solidFill>
            </a:endParaRPr>
          </a:p>
          <a:p>
            <a:pPr marL="457200" lvl="2" indent="0" eaLnBrk="0" hangingPunct="0">
              <a:buNone/>
              <a:defRPr/>
            </a:pPr>
            <a:r>
              <a:rPr lang="de-DE" sz="1600" dirty="0" smtClean="0">
                <a:solidFill>
                  <a:srgbClr val="000000"/>
                </a:solidFill>
              </a:rPr>
              <a:t>Wir sehen </a:t>
            </a:r>
            <a:r>
              <a:rPr lang="de-DE" sz="1600" b="1" dirty="0" smtClean="0">
                <a:solidFill>
                  <a:srgbClr val="000000"/>
                </a:solidFill>
              </a:rPr>
              <a:t>§ 16i SGB II </a:t>
            </a:r>
            <a:r>
              <a:rPr lang="de-DE" sz="1600" dirty="0" smtClean="0">
                <a:solidFill>
                  <a:srgbClr val="000000"/>
                </a:solidFill>
              </a:rPr>
              <a:t>nicht als „letzte Möglichkeit“, sondern </a:t>
            </a:r>
            <a:r>
              <a:rPr lang="de-DE" sz="1600" b="1" dirty="0" smtClean="0">
                <a:solidFill>
                  <a:srgbClr val="000000"/>
                </a:solidFill>
              </a:rPr>
              <a:t>als Chance für eine Weiterentwicklung</a:t>
            </a:r>
            <a:r>
              <a:rPr lang="de-DE" sz="1600" dirty="0" smtClean="0">
                <a:solidFill>
                  <a:srgbClr val="000000"/>
                </a:solidFill>
              </a:rPr>
              <a:t> der Teilnehmer.</a:t>
            </a:r>
          </a:p>
          <a:p>
            <a:pPr marL="457200" lvl="2" indent="0" eaLnBrk="0" hangingPunct="0">
              <a:buNone/>
              <a:defRPr/>
            </a:pPr>
            <a:r>
              <a:rPr lang="de-DE" sz="1600" dirty="0">
                <a:solidFill>
                  <a:srgbClr val="000000"/>
                </a:solidFill>
              </a:rPr>
              <a:t>Bei dieser Zielgruppe erwarten wir am ehesten einen Erfolg der Förderung. </a:t>
            </a:r>
          </a:p>
          <a:p>
            <a:pPr marL="457200" lvl="2" indent="0" eaLnBrk="0" hangingPunct="0">
              <a:buNone/>
              <a:defRPr/>
            </a:pP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107504" y="5805264"/>
            <a:ext cx="936104" cy="3434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25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193288"/>
            <a:ext cx="8363272" cy="5664712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Die Arbeitgeberauswahl</a:t>
            </a:r>
          </a:p>
          <a:p>
            <a:pPr marL="285750" lvl="1" eaLnBrk="0" hangingPunct="0">
              <a:buFontTx/>
              <a:buChar char="-"/>
              <a:defRPr/>
            </a:pPr>
            <a:r>
              <a:rPr lang="de-DE" sz="1700" dirty="0" smtClean="0">
                <a:solidFill>
                  <a:srgbClr val="000000"/>
                </a:solidFill>
              </a:rPr>
              <a:t>Die </a:t>
            </a:r>
            <a:r>
              <a:rPr lang="de-DE" sz="1700" dirty="0">
                <a:solidFill>
                  <a:srgbClr val="000000"/>
                </a:solidFill>
              </a:rPr>
              <a:t>Förderinstrument </a:t>
            </a:r>
            <a:r>
              <a:rPr lang="de-DE" sz="1700" b="1" dirty="0">
                <a:solidFill>
                  <a:srgbClr val="000000"/>
                </a:solidFill>
              </a:rPr>
              <a:t>richtet sich </a:t>
            </a:r>
            <a:r>
              <a:rPr lang="de-DE" sz="1700" dirty="0">
                <a:solidFill>
                  <a:srgbClr val="000000"/>
                </a:solidFill>
              </a:rPr>
              <a:t>grundsätzlich </a:t>
            </a:r>
            <a:r>
              <a:rPr lang="de-DE" sz="1700" b="1" dirty="0">
                <a:solidFill>
                  <a:srgbClr val="000000"/>
                </a:solidFill>
              </a:rPr>
              <a:t>an</a:t>
            </a:r>
            <a:r>
              <a:rPr lang="de-DE" sz="1700" dirty="0">
                <a:solidFill>
                  <a:srgbClr val="000000"/>
                </a:solidFill>
              </a:rPr>
              <a:t> </a:t>
            </a:r>
            <a:r>
              <a:rPr lang="de-DE" sz="1700" b="1" i="1" dirty="0">
                <a:solidFill>
                  <a:srgbClr val="000000"/>
                </a:solidFill>
              </a:rPr>
              <a:t>alle</a:t>
            </a:r>
            <a:r>
              <a:rPr lang="de-DE" sz="1700" dirty="0">
                <a:solidFill>
                  <a:srgbClr val="000000"/>
                </a:solidFill>
              </a:rPr>
              <a:t> </a:t>
            </a:r>
            <a:r>
              <a:rPr lang="de-DE" sz="1700" dirty="0" smtClean="0">
                <a:solidFill>
                  <a:srgbClr val="000000"/>
                </a:solidFill>
              </a:rPr>
              <a:t>Arbeitgeber. Die Kriterien wettbewerbsneutral, im öffentlichen Interesse liegend und zusätzlich </a:t>
            </a:r>
            <a:r>
              <a:rPr lang="de-DE" sz="1700" b="1" dirty="0" smtClean="0">
                <a:solidFill>
                  <a:srgbClr val="000000"/>
                </a:solidFill>
              </a:rPr>
              <a:t>entfallen</a:t>
            </a:r>
            <a:r>
              <a:rPr lang="de-DE" sz="1700" dirty="0" smtClean="0">
                <a:solidFill>
                  <a:srgbClr val="000000"/>
                </a:solidFill>
              </a:rPr>
              <a:t>.</a:t>
            </a:r>
          </a:p>
          <a:p>
            <a:pPr marL="285750" lvl="1" eaLnBrk="0" hangingPunct="0">
              <a:buFontTx/>
              <a:buChar char="-"/>
              <a:defRPr/>
            </a:pPr>
            <a:r>
              <a:rPr lang="de-DE" sz="1700" dirty="0" smtClean="0">
                <a:solidFill>
                  <a:srgbClr val="000000"/>
                </a:solidFill>
              </a:rPr>
              <a:t>Die Pro Arbeit möchte daher auch aufgrund der o.g. Erfahrungen mit der Sozialen Teilhabe, neben sozialen Trägern und Vereinen </a:t>
            </a:r>
            <a:r>
              <a:rPr lang="de-DE" sz="1700" b="1" dirty="0" smtClean="0">
                <a:solidFill>
                  <a:srgbClr val="000000"/>
                </a:solidFill>
              </a:rPr>
              <a:t>auch </a:t>
            </a:r>
            <a:r>
              <a:rPr lang="de-DE" sz="1700" b="1" dirty="0" smtClean="0">
                <a:solidFill>
                  <a:srgbClr val="000000"/>
                </a:solidFill>
              </a:rPr>
              <a:t>KMU </a:t>
            </a:r>
            <a:r>
              <a:rPr lang="de-DE" sz="1700" dirty="0" smtClean="0">
                <a:solidFill>
                  <a:srgbClr val="000000"/>
                </a:solidFill>
              </a:rPr>
              <a:t>ansprechen.</a:t>
            </a:r>
          </a:p>
          <a:p>
            <a:pPr marL="285750" lvl="1" eaLnBrk="0" hangingPunct="0">
              <a:buFontTx/>
              <a:buChar char="-"/>
              <a:defRPr/>
            </a:pPr>
            <a:r>
              <a:rPr lang="de-DE" sz="1700" dirty="0" smtClean="0">
                <a:solidFill>
                  <a:srgbClr val="000000"/>
                </a:solidFill>
              </a:rPr>
              <a:t>Hierzu ist der </a:t>
            </a:r>
            <a:r>
              <a:rPr lang="de-DE" sz="1700" b="1" dirty="0" smtClean="0">
                <a:solidFill>
                  <a:srgbClr val="000000"/>
                </a:solidFill>
              </a:rPr>
              <a:t>Arbeitgeberservice (AGS) </a:t>
            </a:r>
            <a:r>
              <a:rPr lang="de-DE" sz="1700" dirty="0" smtClean="0">
                <a:solidFill>
                  <a:srgbClr val="000000"/>
                </a:solidFill>
              </a:rPr>
              <a:t>der Pro Arbeit mit der </a:t>
            </a:r>
            <a:r>
              <a:rPr lang="de-DE" sz="1700" b="1" dirty="0" smtClean="0">
                <a:solidFill>
                  <a:srgbClr val="000000"/>
                </a:solidFill>
              </a:rPr>
              <a:t>Akquise von Arbeitgebern</a:t>
            </a:r>
            <a:r>
              <a:rPr lang="de-DE" sz="1700" dirty="0" smtClean="0">
                <a:solidFill>
                  <a:srgbClr val="000000"/>
                </a:solidFill>
              </a:rPr>
              <a:t> beauftragt. Besondere </a:t>
            </a:r>
            <a:r>
              <a:rPr lang="de-DE" sz="1700" b="1" dirty="0" smtClean="0">
                <a:solidFill>
                  <a:srgbClr val="000000"/>
                </a:solidFill>
              </a:rPr>
              <a:t>Herausforderung</a:t>
            </a:r>
            <a:r>
              <a:rPr lang="de-DE" sz="1700" dirty="0" smtClean="0">
                <a:solidFill>
                  <a:srgbClr val="000000"/>
                </a:solidFill>
              </a:rPr>
              <a:t>: die </a:t>
            </a:r>
            <a:r>
              <a:rPr lang="de-DE" sz="1700" b="1" dirty="0" smtClean="0">
                <a:solidFill>
                  <a:srgbClr val="000000"/>
                </a:solidFill>
              </a:rPr>
              <a:t>Arbeitgeber</a:t>
            </a:r>
            <a:r>
              <a:rPr lang="de-DE" sz="1700" dirty="0" smtClean="0">
                <a:solidFill>
                  <a:srgbClr val="000000"/>
                </a:solidFill>
              </a:rPr>
              <a:t> sollten </a:t>
            </a:r>
            <a:r>
              <a:rPr lang="de-DE" sz="1700" b="1" dirty="0" smtClean="0">
                <a:solidFill>
                  <a:srgbClr val="000000"/>
                </a:solidFill>
              </a:rPr>
              <a:t>perspektivischen Bedarf </a:t>
            </a:r>
            <a:r>
              <a:rPr lang="de-DE" sz="1700" dirty="0" smtClean="0">
                <a:solidFill>
                  <a:srgbClr val="000000"/>
                </a:solidFill>
              </a:rPr>
              <a:t>an einer Stellenbesetzung haben. Aufgrund der o.g. Hemmnisse ist die Kraft jedenfalls nicht unmittelbar voll einsatzfähig, sondern eher vergleichbar einem Praktikanten.</a:t>
            </a:r>
            <a:endParaRPr lang="de-DE" sz="1700" dirty="0">
              <a:solidFill>
                <a:srgbClr val="000000"/>
              </a:solidFill>
            </a:endParaRPr>
          </a:p>
          <a:p>
            <a:pPr marL="285750" lvl="1" eaLnBrk="0" hangingPunct="0">
              <a:buFontTx/>
              <a:buChar char="-"/>
              <a:defRPr/>
            </a:pPr>
            <a:r>
              <a:rPr lang="de-DE" sz="1700" dirty="0" smtClean="0">
                <a:solidFill>
                  <a:srgbClr val="000000"/>
                </a:solidFill>
              </a:rPr>
              <a:t>Dafür bekommt der Arbeitgeber jedoch</a:t>
            </a:r>
            <a:r>
              <a:rPr lang="de-DE" sz="1700" b="1" dirty="0" smtClean="0">
                <a:solidFill>
                  <a:srgbClr val="000000"/>
                </a:solidFill>
              </a:rPr>
              <a:t> zum Ausgleich </a:t>
            </a:r>
            <a:r>
              <a:rPr lang="de-DE" sz="1700" dirty="0" smtClean="0">
                <a:solidFill>
                  <a:srgbClr val="000000"/>
                </a:solidFill>
              </a:rPr>
              <a:t>einen</a:t>
            </a:r>
            <a:r>
              <a:rPr lang="de-DE" sz="1700" b="1" dirty="0" smtClean="0">
                <a:solidFill>
                  <a:srgbClr val="000000"/>
                </a:solidFill>
              </a:rPr>
              <a:t> Lohnkostenzuschuss</a:t>
            </a:r>
            <a:r>
              <a:rPr lang="de-DE" sz="1700" b="1" dirty="0">
                <a:solidFill>
                  <a:srgbClr val="000000"/>
                </a:solidFill>
              </a:rPr>
              <a:t>: </a:t>
            </a:r>
            <a:r>
              <a:rPr lang="de-DE" sz="1700" dirty="0">
                <a:solidFill>
                  <a:srgbClr val="000000"/>
                </a:solidFill>
              </a:rPr>
              <a:t>Jahr 1+2: </a:t>
            </a:r>
            <a:r>
              <a:rPr lang="de-DE" sz="1700" b="1" dirty="0">
                <a:solidFill>
                  <a:srgbClr val="000000"/>
                </a:solidFill>
              </a:rPr>
              <a:t>100 %</a:t>
            </a:r>
            <a:r>
              <a:rPr lang="de-DE" sz="1700" dirty="0">
                <a:solidFill>
                  <a:srgbClr val="000000"/>
                </a:solidFill>
              </a:rPr>
              <a:t>, Jahr 3: </a:t>
            </a:r>
            <a:r>
              <a:rPr lang="de-DE" sz="1700" dirty="0" smtClean="0">
                <a:solidFill>
                  <a:srgbClr val="000000"/>
                </a:solidFill>
              </a:rPr>
              <a:t>90%, </a:t>
            </a:r>
            <a:r>
              <a:rPr lang="de-DE" sz="1700" dirty="0">
                <a:solidFill>
                  <a:srgbClr val="000000"/>
                </a:solidFill>
              </a:rPr>
              <a:t>Jahr 4: 80 % Jahr 5: 70 %  Grundlage ist Mindestlohn; bei tarifgebundenen Arbeitgebern: </a:t>
            </a:r>
            <a:r>
              <a:rPr lang="de-DE" sz="1700" dirty="0" smtClean="0">
                <a:solidFill>
                  <a:srgbClr val="000000"/>
                </a:solidFill>
              </a:rPr>
              <a:t>tarifvertragliches </a:t>
            </a:r>
            <a:r>
              <a:rPr lang="de-DE" sz="1700" dirty="0">
                <a:solidFill>
                  <a:srgbClr val="000000"/>
                </a:solidFill>
              </a:rPr>
              <a:t>Entgelt (ohne Versicherungspflicht in der Arbeitslosenversicherung</a:t>
            </a:r>
            <a:r>
              <a:rPr lang="de-DE" sz="1700" dirty="0" smtClean="0">
                <a:solidFill>
                  <a:srgbClr val="000000"/>
                </a:solidFill>
              </a:rPr>
              <a:t>).</a:t>
            </a:r>
          </a:p>
          <a:p>
            <a:pPr marL="285750" lvl="1" eaLnBrk="0" hangingPunct="0">
              <a:buFontTx/>
              <a:buChar char="-"/>
              <a:defRPr/>
            </a:pPr>
            <a:r>
              <a:rPr lang="de-DE" sz="1700" b="1" dirty="0">
                <a:solidFill>
                  <a:srgbClr val="000000"/>
                </a:solidFill>
              </a:rPr>
              <a:t>Zusätzlich: </a:t>
            </a:r>
            <a:r>
              <a:rPr lang="de-DE" sz="1700" dirty="0">
                <a:solidFill>
                  <a:srgbClr val="000000"/>
                </a:solidFill>
              </a:rPr>
              <a:t>Kosten für Weiterbildung pro Förderung von insgesamt bis zu 3.000 EUR</a:t>
            </a:r>
          </a:p>
          <a:p>
            <a:pPr marL="285750" lvl="1" eaLnBrk="0" hangingPunct="0">
              <a:buFontTx/>
              <a:buChar char="-"/>
              <a:defRPr/>
            </a:pPr>
            <a:r>
              <a:rPr lang="de-DE" sz="1700" b="1" dirty="0" smtClean="0">
                <a:solidFill>
                  <a:srgbClr val="000000"/>
                </a:solidFill>
              </a:rPr>
              <a:t>Einmalig </a:t>
            </a:r>
            <a:r>
              <a:rPr lang="de-DE" sz="1700" b="1" dirty="0">
                <a:solidFill>
                  <a:srgbClr val="000000"/>
                </a:solidFill>
              </a:rPr>
              <a:t>gezahltes Arbeitsentgelt </a:t>
            </a:r>
            <a:r>
              <a:rPr lang="de-DE" sz="1700" dirty="0">
                <a:solidFill>
                  <a:srgbClr val="000000"/>
                </a:solidFill>
              </a:rPr>
              <a:t>(u. a. </a:t>
            </a:r>
            <a:r>
              <a:rPr lang="de-DE" sz="1700" dirty="0" smtClean="0">
                <a:solidFill>
                  <a:srgbClr val="000000"/>
                </a:solidFill>
              </a:rPr>
              <a:t>Weihnachtsgeld, Urlaubsgeld</a:t>
            </a:r>
            <a:r>
              <a:rPr lang="de-DE" sz="1700" dirty="0">
                <a:solidFill>
                  <a:srgbClr val="000000"/>
                </a:solidFill>
              </a:rPr>
              <a:t>) </a:t>
            </a:r>
            <a:r>
              <a:rPr lang="de-DE" sz="1700" dirty="0" smtClean="0">
                <a:solidFill>
                  <a:srgbClr val="000000"/>
                </a:solidFill>
              </a:rPr>
              <a:t>ist </a:t>
            </a:r>
            <a:r>
              <a:rPr lang="de-DE" sz="1700" b="1" dirty="0" smtClean="0">
                <a:solidFill>
                  <a:srgbClr val="000000"/>
                </a:solidFill>
              </a:rPr>
              <a:t>nicht </a:t>
            </a:r>
            <a:r>
              <a:rPr lang="de-DE" sz="1700" b="1" dirty="0">
                <a:solidFill>
                  <a:srgbClr val="000000"/>
                </a:solidFill>
              </a:rPr>
              <a:t>berücksichtigungsfähig</a:t>
            </a:r>
            <a:r>
              <a:rPr lang="de-DE" sz="1700" dirty="0">
                <a:solidFill>
                  <a:srgbClr val="000000"/>
                </a:solidFill>
              </a:rPr>
              <a:t>. Das gilt auch für tarifliche Einmalzahlungen.</a:t>
            </a:r>
            <a:endParaRPr lang="de-DE" sz="1700" dirty="0">
              <a:solidFill>
                <a:srgbClr val="000000"/>
              </a:solidFill>
            </a:endParaRPr>
          </a:p>
          <a:p>
            <a:pPr marL="285750" lvl="1" eaLnBrk="0" hangingPunct="0">
              <a:buFontTx/>
              <a:buChar char="-"/>
              <a:defRPr/>
            </a:pPr>
            <a:r>
              <a:rPr lang="de-DE" sz="1700" b="1" dirty="0" smtClean="0">
                <a:solidFill>
                  <a:srgbClr val="000000"/>
                </a:solidFill>
              </a:rPr>
              <a:t>Beschäftigungsbegleitendes</a:t>
            </a:r>
            <a:r>
              <a:rPr lang="de-DE" sz="1700" b="1" dirty="0">
                <a:solidFill>
                  <a:srgbClr val="000000"/>
                </a:solidFill>
              </a:rPr>
              <a:t>, ganzheitliches Coaching </a:t>
            </a:r>
            <a:r>
              <a:rPr lang="de-DE" sz="1700" dirty="0">
                <a:solidFill>
                  <a:srgbClr val="000000"/>
                </a:solidFill>
              </a:rPr>
              <a:t>für die ersten 12 Monate</a:t>
            </a:r>
            <a:endParaRPr lang="de-DE" sz="1700" b="1" dirty="0">
              <a:solidFill>
                <a:srgbClr val="000000"/>
              </a:solidFill>
            </a:endParaRPr>
          </a:p>
          <a:p>
            <a:pPr marL="0" lvl="1" indent="0" eaLnBrk="0" hangingPunct="0">
              <a:buNone/>
              <a:defRPr/>
            </a:pPr>
            <a:endParaRPr lang="de-DE" sz="1400" b="1" dirty="0" smtClean="0">
              <a:solidFill>
                <a:srgbClr val="000000"/>
              </a:solidFill>
            </a:endParaRP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516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569220" y="1401065"/>
            <a:ext cx="8214624" cy="33092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de-DE" sz="1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</a:rPr>
              <a:t>Die Arbeitgeberauswahl - Was sind unsere Anforderungen?</a:t>
            </a:r>
            <a:endParaRPr lang="de-DE" sz="1800" b="1" kern="0" dirty="0">
              <a:solidFill>
                <a:schemeClr val="tx1">
                  <a:lumMod val="75000"/>
                  <a:lumOff val="25000"/>
                </a:schemeClr>
              </a:solidFill>
              <a:ea typeface="ＭＳ Ｐゴシック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15201" y="2017602"/>
            <a:ext cx="85226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Sicherstellung 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geeigneter Begleitstrukturen beim Arbeitgeber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u. a. 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fachliche Einarbeitung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Begleitung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(z. B. Anleiter, Meister).</a:t>
            </a:r>
          </a:p>
          <a:p>
            <a:pPr marL="28575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Anforderungen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Arbeitsleistung, 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Anleitungsinhalte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-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umfang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etc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sollen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sich im Hinblick auf die geförderten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Arbeitnehmer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schrittweise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immer mehr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Bedingungen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allgemeinen Arbeitsmarkt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anpassen. Ideal ist es daher, wenn der Arbeitgeber dem Beschäftigten einen 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stufenweisen Einstieg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die Beschäftigung ermöglicht, d.h. einen langsamen Anstieg der Wochenarbeitszeit. </a:t>
            </a:r>
          </a:p>
          <a:p>
            <a:pPr marL="28575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Bereitstellen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Arbeitsplätzen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mit Bezug zum allgemeinen Arbeitsmarkt bzw. die eine </a:t>
            </a:r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Annäherung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den</a:t>
            </a:r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allgemeinen Arbeitsmarkt </a:t>
            </a:r>
            <a:r>
              <a:rPr lang="de-D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ermöglichen. </a:t>
            </a:r>
          </a:p>
          <a:p>
            <a:pPr marL="28575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Bereitstellen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Tätigkeiten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die </a:t>
            </a:r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möglichst marktnah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ausgestaltet werden und eine Einbindung der geförderten Personen in </a:t>
            </a:r>
            <a:r>
              <a:rPr lang="de-DE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bestehende </a:t>
            </a:r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Strukturen </a:t>
            </a: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de-DE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Arbeitsprozesse </a:t>
            </a:r>
            <a:r>
              <a:rPr lang="de-D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vorsehen.</a:t>
            </a:r>
            <a:endParaRPr lang="de-DE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569220" y="2017602"/>
            <a:ext cx="799288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Schaffung von Optionen für die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Weiterbeschäftigung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 Arbeitnehmer.</a:t>
            </a:r>
          </a:p>
          <a:p>
            <a:pPr marL="285750" lvl="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Alternativ: Vorhandensein von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Netzwerkstrukturen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damit sich die  Arbeitnehmer im Rahmen von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Praktika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privatwirtschaftlichen Unternehmen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erproben können und damit Übergangschancen erhalten.</a:t>
            </a:r>
          </a:p>
          <a:p>
            <a:pPr marL="285750" lvl="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 ersten Jahr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 Arbeitsverhältnisses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muss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für das begleitende Coaching in angemessenem Umfang eine Freistellung durch den Arbeitgeber erfolgen. Für den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gesamten Förderzeitraum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soll die Teilnahme am begleitenden Coaching ermöglicht werden,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sofern möglich auch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Arbeitsplatz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Wichtig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Ein Arbeitsvertrag darf erst geschlossen, wenn die Pro Arbeit die Förderfähigkeit des beabsichtigten Arbeitsverhältnisses festgestellt hat.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69220" y="1401065"/>
            <a:ext cx="8214624" cy="33092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de-DE" sz="1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</a:rPr>
              <a:t>Die Arbeitgeberauswahl - Was sind unsere Anforderungen?</a:t>
            </a:r>
            <a:endParaRPr lang="de-DE" sz="1800" b="1" kern="0" dirty="0">
              <a:solidFill>
                <a:schemeClr val="tx1">
                  <a:lumMod val="75000"/>
                  <a:lumOff val="25000"/>
                </a:scheme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338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539552" y="1340768"/>
            <a:ext cx="8363272" cy="5328592"/>
          </a:xfrm>
        </p:spPr>
        <p:txBody>
          <a:bodyPr/>
          <a:lstStyle/>
          <a:p>
            <a:pPr marL="0" lvl="0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Was </a:t>
            </a: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ＭＳ Ｐゴシック"/>
                <a:cs typeface="+mj-cs"/>
              </a:rPr>
              <a:t>ist</a:t>
            </a:r>
            <a:r>
              <a:rPr lang="de-DE" sz="1800" b="1" dirty="0" smtClean="0">
                <a:solidFill>
                  <a:srgbClr val="000000"/>
                </a:solidFill>
              </a:rPr>
              <a:t> sonst wissenswert? – Anrechnung von Vorförderung</a:t>
            </a:r>
          </a:p>
          <a:p>
            <a:pPr marL="0" lvl="0" indent="0" eaLnBrk="0" hangingPunct="0">
              <a:buNone/>
              <a:defRPr/>
            </a:pPr>
            <a:endParaRPr lang="de-DE" sz="1800" b="1" dirty="0" smtClean="0">
              <a:solidFill>
                <a:srgbClr val="000000"/>
              </a:solidFill>
            </a:endParaRPr>
          </a:p>
          <a:p>
            <a:pPr marL="285750" lvl="1" eaLnBrk="0" hangingPunct="0">
              <a:buFontTx/>
              <a:buChar char="-"/>
              <a:defRPr/>
            </a:pPr>
            <a:r>
              <a:rPr lang="de-DE" sz="1800" dirty="0">
                <a:solidFill>
                  <a:srgbClr val="000000"/>
                </a:solidFill>
              </a:rPr>
              <a:t>Zeiten eines </a:t>
            </a:r>
            <a:r>
              <a:rPr lang="de-DE" sz="1800" dirty="0" smtClean="0">
                <a:solidFill>
                  <a:srgbClr val="000000"/>
                </a:solidFill>
              </a:rPr>
              <a:t>nach </a:t>
            </a:r>
            <a:r>
              <a:rPr lang="de-DE" sz="1800" dirty="0">
                <a:solidFill>
                  <a:srgbClr val="000000"/>
                </a:solidFill>
              </a:rPr>
              <a:t>dem Bundesprogramm „Soziale Teilhabe am Arbeitsmarkt“ </a:t>
            </a:r>
            <a:r>
              <a:rPr lang="de-DE" sz="1800" dirty="0" smtClean="0">
                <a:solidFill>
                  <a:srgbClr val="000000"/>
                </a:solidFill>
              </a:rPr>
              <a:t>geförderten Arbeitsverhältnisses </a:t>
            </a:r>
            <a:r>
              <a:rPr lang="de-DE" sz="1800" dirty="0">
                <a:solidFill>
                  <a:srgbClr val="000000"/>
                </a:solidFill>
              </a:rPr>
              <a:t>werden bei der Ermittlung der Förderdauer und </a:t>
            </a:r>
            <a:r>
              <a:rPr lang="de-DE" sz="1800" dirty="0" smtClean="0">
                <a:solidFill>
                  <a:srgbClr val="000000"/>
                </a:solidFill>
              </a:rPr>
              <a:t>Förderhöhe der </a:t>
            </a:r>
            <a:r>
              <a:rPr lang="de-DE" sz="1800" dirty="0">
                <a:solidFill>
                  <a:srgbClr val="000000"/>
                </a:solidFill>
              </a:rPr>
              <a:t>Anschlussbeschäftigung nach § 16i SGB II angerechnet. 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0" lvl="1" indent="0" eaLnBrk="0" hangingPunct="0">
              <a:buNone/>
              <a:defRPr/>
            </a:pPr>
            <a:endParaRPr lang="de-DE" sz="1800" dirty="0">
              <a:solidFill>
                <a:srgbClr val="000000"/>
              </a:solidFill>
            </a:endParaRPr>
          </a:p>
          <a:p>
            <a:pPr marL="0" lvl="1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</a:t>
            </a:r>
            <a:r>
              <a:rPr lang="de-DE" sz="1800" u="sng" dirty="0" smtClean="0">
                <a:solidFill>
                  <a:srgbClr val="000000"/>
                </a:solidFill>
              </a:rPr>
              <a:t>Beispiel:</a:t>
            </a:r>
          </a:p>
          <a:p>
            <a:pPr marL="285750" lvl="1" eaLnBrk="0" hangingPunct="0">
              <a:buFontTx/>
              <a:buChar char="-"/>
              <a:defRPr/>
            </a:pPr>
            <a:endParaRPr lang="de-DE" sz="1800" dirty="0">
              <a:solidFill>
                <a:srgbClr val="000000"/>
              </a:solidFill>
            </a:endParaRPr>
          </a:p>
          <a:p>
            <a:pPr marL="0" lvl="1" indent="0" eaLnBrk="0" hangingPunct="0">
              <a:buNone/>
              <a:defRPr/>
            </a:pPr>
            <a:r>
              <a:rPr lang="de-DE" sz="1800" dirty="0" smtClean="0">
                <a:solidFill>
                  <a:srgbClr val="000000"/>
                </a:solidFill>
              </a:rPr>
              <a:t>	Person X ist zwei Jahre im Bundesprogramm </a:t>
            </a:r>
            <a:r>
              <a:rPr lang="de-DE" sz="1800" dirty="0">
                <a:solidFill>
                  <a:srgbClr val="000000"/>
                </a:solidFill>
              </a:rPr>
              <a:t>„</a:t>
            </a:r>
            <a:r>
              <a:rPr lang="de-DE" sz="1800" dirty="0" smtClean="0">
                <a:solidFill>
                  <a:srgbClr val="000000"/>
                </a:solidFill>
              </a:rPr>
              <a:t>Soziale Teilhabe </a:t>
            </a:r>
            <a:r>
              <a:rPr lang="de-DE" sz="1800" dirty="0">
                <a:solidFill>
                  <a:srgbClr val="000000"/>
                </a:solidFill>
              </a:rPr>
              <a:t>am </a:t>
            </a:r>
            <a:r>
              <a:rPr lang="de-DE" sz="1800" dirty="0" smtClean="0">
                <a:solidFill>
                  <a:srgbClr val="000000"/>
                </a:solidFill>
              </a:rPr>
              <a:t>	Arbeitsmarkt</a:t>
            </a:r>
            <a:r>
              <a:rPr lang="de-DE" sz="1800" dirty="0">
                <a:solidFill>
                  <a:srgbClr val="000000"/>
                </a:solidFill>
              </a:rPr>
              <a:t>“ </a:t>
            </a:r>
            <a:r>
              <a:rPr lang="de-DE" sz="1800" dirty="0" smtClean="0">
                <a:solidFill>
                  <a:srgbClr val="000000"/>
                </a:solidFill>
              </a:rPr>
              <a:t>gefördert worden.</a:t>
            </a:r>
          </a:p>
          <a:p>
            <a:pPr marL="0" lvl="1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0" lvl="1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Es ist noch eine Förderung </a:t>
            </a:r>
            <a:r>
              <a:rPr lang="de-DE" sz="1800" dirty="0">
                <a:solidFill>
                  <a:srgbClr val="000000"/>
                </a:solidFill>
              </a:rPr>
              <a:t>von drei Jahren, beginnend </a:t>
            </a:r>
            <a:r>
              <a:rPr lang="de-DE" sz="1800" dirty="0" smtClean="0">
                <a:solidFill>
                  <a:srgbClr val="000000"/>
                </a:solidFill>
              </a:rPr>
              <a:t>mit einer 	Förderhöhe </a:t>
            </a:r>
            <a:r>
              <a:rPr lang="de-DE" sz="1800" dirty="0">
                <a:solidFill>
                  <a:srgbClr val="000000"/>
                </a:solidFill>
              </a:rPr>
              <a:t>von 90 Prozent, im Rahmen des § 16i SGB II </a:t>
            </a:r>
            <a:r>
              <a:rPr lang="de-DE" sz="1800" dirty="0" smtClean="0">
                <a:solidFill>
                  <a:srgbClr val="000000"/>
                </a:solidFill>
              </a:rPr>
              <a:t>möglich.</a:t>
            </a:r>
          </a:p>
          <a:p>
            <a:pPr marL="0" lvl="1" indent="0" eaLnBrk="0" hangingPunct="0">
              <a:buNone/>
              <a:defRPr/>
            </a:pPr>
            <a:endParaRPr lang="de-DE" sz="1800" b="1" dirty="0">
              <a:solidFill>
                <a:srgbClr val="000000"/>
              </a:solidFill>
            </a:endParaRPr>
          </a:p>
          <a:p>
            <a:pPr marL="0" lvl="1" indent="0" eaLnBrk="0" hangingPunct="0">
              <a:buNone/>
              <a:defRPr/>
            </a:pPr>
            <a:r>
              <a:rPr lang="de-DE" sz="1800" b="1" dirty="0" smtClean="0">
                <a:solidFill>
                  <a:srgbClr val="000000"/>
                </a:solidFill>
              </a:rPr>
              <a:t>Wichtig </a:t>
            </a:r>
            <a:r>
              <a:rPr lang="de-DE" sz="1800" b="1" dirty="0">
                <a:solidFill>
                  <a:srgbClr val="000000"/>
                </a:solidFill>
              </a:rPr>
              <a:t>ist jedoch: </a:t>
            </a:r>
            <a:r>
              <a:rPr lang="de-DE" sz="1800" dirty="0" smtClean="0">
                <a:solidFill>
                  <a:srgbClr val="000000"/>
                </a:solidFill>
              </a:rPr>
              <a:t>es ist durch die Pro Arbeit zu </a:t>
            </a:r>
            <a:r>
              <a:rPr lang="de-DE" sz="1800" dirty="0">
                <a:solidFill>
                  <a:srgbClr val="000000"/>
                </a:solidFill>
              </a:rPr>
              <a:t>prüfen, ob die zu fördernde Person immer noch </a:t>
            </a:r>
            <a:r>
              <a:rPr lang="de-DE" sz="1800" b="1" dirty="0">
                <a:solidFill>
                  <a:srgbClr val="000000"/>
                </a:solidFill>
              </a:rPr>
              <a:t>als sehr arbeitsmarktfern </a:t>
            </a:r>
            <a:r>
              <a:rPr lang="de-DE" sz="1800" dirty="0" smtClean="0">
                <a:solidFill>
                  <a:srgbClr val="000000"/>
                </a:solidFill>
              </a:rPr>
              <a:t>einzuschätzen </a:t>
            </a:r>
            <a:r>
              <a:rPr lang="de-DE" sz="1800" b="1" dirty="0" smtClean="0">
                <a:solidFill>
                  <a:srgbClr val="000000"/>
                </a:solidFill>
              </a:rPr>
              <a:t>und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b="1" dirty="0">
                <a:solidFill>
                  <a:srgbClr val="000000"/>
                </a:solidFill>
              </a:rPr>
              <a:t>ob</a:t>
            </a:r>
            <a:r>
              <a:rPr lang="de-DE" sz="1800" dirty="0">
                <a:solidFill>
                  <a:srgbClr val="000000"/>
                </a:solidFill>
              </a:rPr>
              <a:t> eine </a:t>
            </a:r>
            <a:r>
              <a:rPr lang="de-DE" sz="1800" b="1" dirty="0">
                <a:solidFill>
                  <a:srgbClr val="000000"/>
                </a:solidFill>
              </a:rPr>
              <a:t>Förderung</a:t>
            </a:r>
            <a:r>
              <a:rPr lang="de-DE" sz="1800" dirty="0">
                <a:solidFill>
                  <a:srgbClr val="000000"/>
                </a:solidFill>
              </a:rPr>
              <a:t> die </a:t>
            </a:r>
            <a:r>
              <a:rPr lang="de-DE" sz="1800" b="1" dirty="0">
                <a:solidFill>
                  <a:srgbClr val="000000"/>
                </a:solidFill>
              </a:rPr>
              <a:t>richtige Strategie im jeweiligen </a:t>
            </a:r>
            <a:r>
              <a:rPr lang="de-DE" sz="1800" b="1" dirty="0" smtClean="0">
                <a:solidFill>
                  <a:srgbClr val="000000"/>
                </a:solidFill>
              </a:rPr>
              <a:t>Einzelfall </a:t>
            </a:r>
            <a:r>
              <a:rPr lang="de-DE" sz="1800" dirty="0" smtClean="0">
                <a:solidFill>
                  <a:srgbClr val="000000"/>
                </a:solidFill>
              </a:rPr>
              <a:t>ist</a:t>
            </a:r>
            <a:r>
              <a:rPr lang="de-DE" sz="1800" dirty="0">
                <a:solidFill>
                  <a:srgbClr val="000000"/>
                </a:solidFill>
              </a:rPr>
              <a:t>.</a:t>
            </a:r>
            <a:endParaRPr lang="de-DE" sz="1800" dirty="0" smtClean="0">
              <a:solidFill>
                <a:srgbClr val="000000"/>
              </a:solidFill>
            </a:endParaRPr>
          </a:p>
          <a:p>
            <a:pPr marL="0" lvl="0" indent="0" eaLnBrk="0" hangingPunct="0">
              <a:buNone/>
              <a:defRPr/>
            </a:pPr>
            <a:r>
              <a:rPr lang="de-DE" sz="1800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089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591586" y="2027728"/>
            <a:ext cx="7992888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 Rahmen der Förderung durch § 16i SGB II sind Weiterbildungen zulässig. Hierfür steht ein Budget von insgesamt 3.000 EUR pro Förderfall zur Verfügung (§16i Absatz 5 SGB II).</a:t>
            </a:r>
          </a:p>
          <a:p>
            <a:pPr marL="285750" lvl="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Gefördert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werden können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Arten von Qualifizierungen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die als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erforderlich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angesehen werden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soziale Teilhabe und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mittel- bis langfristig einen Übergang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DE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ungeförderte </a:t>
            </a:r>
            <a:r>
              <a:rPr lang="de-D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Beschäftigung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 ermöglichen. Eine Zulassung nach AZAV ist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weder für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 Träger noch für die Maßnahme erforderlich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defTabSz="913233" fontAlgn="auto">
              <a:spcBef>
                <a:spcPts val="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Sofern die Förderhöchstgrenze überschritten wird, sind die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 Höchstbetrag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übersteigenden Kosten anderweitig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zu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finanzieren. Die Aufstockung des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Förderhöchstbetrages über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andere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Eingliederungsleistungen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wie beispielsweise </a:t>
            </a:r>
            <a:r>
              <a:rPr lang="de-D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über §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SGB II i.V.m. § 81 SGB III, ist nicht zulässig.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569220" y="1401065"/>
            <a:ext cx="8214624" cy="33092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de-DE" sz="1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/>
              </a:rPr>
              <a:t>Was ist sonst wissenswert? - Weiterbildungen</a:t>
            </a:r>
            <a:endParaRPr lang="de-DE" sz="1800" b="1" kern="0" dirty="0">
              <a:solidFill>
                <a:schemeClr val="tx1">
                  <a:lumMod val="75000"/>
                  <a:lumOff val="25000"/>
                </a:scheme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36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27944-884B-41F1-AF10-5270E5367FA0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58708" y="155499"/>
            <a:ext cx="8437080" cy="955212"/>
          </a:xfrm>
        </p:spPr>
        <p:txBody>
          <a:bodyPr/>
          <a:lstStyle/>
          <a:p>
            <a:pPr algn="l">
              <a:defRPr/>
            </a:pP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Soziale Teilhabe am Arbeitsmarkt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und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„Teilhabe am Arbeitsmarkt“ (§ 16i SGB II)</a:t>
            </a:r>
          </a:p>
        </p:txBody>
      </p:sp>
      <p:sp>
        <p:nvSpPr>
          <p:cNvPr id="8" name="Titel 47"/>
          <p:cNvSpPr txBox="1">
            <a:spLocks/>
          </p:cNvSpPr>
          <p:nvPr/>
        </p:nvSpPr>
        <p:spPr bwMode="gray">
          <a:xfrm>
            <a:off x="510735" y="2251426"/>
            <a:ext cx="7985700" cy="59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4" tIns="45688" rIns="91374" bIns="45688" numCol="1" rtlCol="0" anchor="t" anchorCtr="0" compatLnSpc="1">
            <a:prstTxWarp prst="textNoShape">
              <a:avLst/>
            </a:prstTxWarp>
            <a:spAutoFit/>
          </a:bodyPr>
          <a:lstStyle>
            <a:lvl1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2pPr>
            <a:lvl3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3pPr>
            <a:lvl4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4pPr>
            <a:lvl5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5pPr>
            <a:lvl6pPr marL="455136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6pPr>
            <a:lvl7pPr marL="91027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7pPr>
            <a:lvl8pPr marL="1365405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8pPr>
            <a:lvl9pPr marL="182054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Nach § 16i SGB II geförderte Arbeitsverhältnisse dürfen </a:t>
            </a:r>
            <a:r>
              <a:rPr kumimoji="0" lang="de-DE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nicht zu Wettbewerbsverzerrungen oder Verdrängungseffekten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führen.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10735" y="2965381"/>
            <a:ext cx="83645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Hinsichtlich der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Tätigkeitsfelder und Branchen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die für öffentlich geförderte Beschäftigung besonders geeignet sind,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ist ein </a:t>
            </a: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lokaler Konsens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wünschenswert. Dieser soll erreicht werden, indem über die Ausgestaltung der Arbeitsverhältnisse mit dem Örtlichen Beirat beraten wird. 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14878" y="4221087"/>
            <a:ext cx="81485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2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00000"/>
                </a:solidFill>
                <a:latin typeface="Arial"/>
              </a:rPr>
              <a:t>Daher soll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die Pro Arbeit </a:t>
            </a: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jährlich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eine </a:t>
            </a: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Stellungnahme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zu den </a:t>
            </a: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Einsatzfeldern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anfordern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(vgl. §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16i Abs. 9 SGB II). 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Diese soll sich insbesondere zu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möglichen </a:t>
            </a: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Wettbewerbsverzerrungen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und </a:t>
            </a: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Verdrängungseffekten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äußern. 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lvl="0" defTabSz="913233" fontAlgn="auto">
              <a:spcBef>
                <a:spcPts val="0"/>
              </a:spcBef>
              <a:spcAft>
                <a:spcPts val="0"/>
              </a:spcAft>
            </a:pPr>
            <a:r>
              <a:rPr lang="de-DE" dirty="0" smtClean="0">
                <a:solidFill>
                  <a:srgbClr val="000000"/>
                </a:solidFill>
                <a:latin typeface="Arial"/>
              </a:rPr>
              <a:t>Es soll ein Einvernehmen erzielt werden.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Eine von der Stellungnahme </a:t>
            </a:r>
            <a:r>
              <a:rPr lang="de-DE" b="1" dirty="0">
                <a:solidFill>
                  <a:srgbClr val="000000"/>
                </a:solidFill>
                <a:latin typeface="Arial"/>
              </a:rPr>
              <a:t>abweichende Festlegung 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hätte die Pro Arbeit </a:t>
            </a:r>
            <a:r>
              <a:rPr lang="de-DE" b="1" dirty="0" smtClean="0">
                <a:solidFill>
                  <a:srgbClr val="000000"/>
                </a:solidFill>
                <a:latin typeface="Arial"/>
              </a:rPr>
              <a:t>zu begründen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.</a:t>
            </a:r>
            <a:r>
              <a:rPr lang="de-DE" b="1" dirty="0" smtClean="0">
                <a:solidFill>
                  <a:srgbClr val="000000"/>
                </a:solidFill>
                <a:latin typeface="Arial"/>
              </a:rPr>
              <a:t> 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0" name="Titel 47"/>
          <p:cNvSpPr txBox="1">
            <a:spLocks/>
          </p:cNvSpPr>
          <p:nvPr/>
        </p:nvSpPr>
        <p:spPr bwMode="gray">
          <a:xfrm>
            <a:off x="438726" y="1422039"/>
            <a:ext cx="8057709" cy="59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74" tIns="45688" rIns="91374" bIns="45688" numCol="1" rtlCol="0" anchor="t" anchorCtr="0" compatLnSpc="1">
            <a:prstTxWarp prst="textNoShape">
              <a:avLst/>
            </a:prstTxWarp>
            <a:spAutoFit/>
          </a:bodyPr>
          <a:lstStyle>
            <a:lvl1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2pPr>
            <a:lvl3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3pPr>
            <a:lvl4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4pPr>
            <a:lvl5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5pPr>
            <a:lvl6pPr marL="455136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6pPr>
            <a:lvl7pPr marL="91027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7pPr>
            <a:lvl8pPr marL="1365405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8pPr>
            <a:lvl9pPr marL="182054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118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Was ist sonst wissenswert</a:t>
            </a:r>
            <a:r>
              <a:rPr kumimoji="0" lang="de-DE" sz="1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-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Einbeziehung </a:t>
            </a:r>
            <a:r>
              <a:rPr kumimoji="0" 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 Örtlichen</a:t>
            </a:r>
            <a:r>
              <a:rPr kumimoji="0" lang="de-DE" sz="1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Beirats gemäß § 16i Abs. 9 SGB II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35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27944-884B-41F1-AF10-5270E5367FA0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gray">
          <a:xfrm>
            <a:off x="501643" y="1317162"/>
            <a:ext cx="8214624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2pPr>
            <a:lvl3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3pPr>
            <a:lvl4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4pPr>
            <a:lvl5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5pPr>
            <a:lvl6pPr marL="455136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6pPr>
            <a:lvl7pPr marL="91027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7pPr>
            <a:lvl8pPr marL="1365405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8pPr>
            <a:lvl9pPr marL="182054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43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 smtClean="0">
                <a:solidFill>
                  <a:srgbClr val="000000"/>
                </a:solidFill>
                <a:latin typeface="Arial"/>
              </a:rPr>
              <a:t>Die Finanzierung des § 16i SGB II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90944" y="1879618"/>
            <a:ext cx="817260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233" fontAlgn="auto">
              <a:spcBef>
                <a:spcPts val="0"/>
              </a:spcBef>
              <a:spcAft>
                <a:spcPts val="0"/>
              </a:spcAft>
            </a:pPr>
            <a:r>
              <a:rPr lang="de-DE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Um das Vorhaben der Bundesregierung, den Abbau der Langzeitarbeitslosigkeit durch einen ganzheitlichen Ansatz voranzutreiben und im Zusammenhang mit dem </a:t>
            </a:r>
            <a:r>
              <a:rPr lang="de-DE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Teilhabechancengesetz, </a:t>
            </a:r>
            <a:r>
              <a:rPr lang="de-DE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stockt der Bund die Mittel bei den Leistungen zur Eingliederung in Arbeit um </a:t>
            </a:r>
            <a:r>
              <a:rPr lang="de-DE" sz="1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vier Milliarden Euro bis zum Jahr 2022</a:t>
            </a:r>
            <a:r>
              <a:rPr lang="de-DE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auf. 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971600" y="3289475"/>
            <a:ext cx="2700000" cy="1800000"/>
          </a:xfrm>
          <a:prstGeom prst="roundRect">
            <a:avLst/>
          </a:prstGeom>
          <a:solidFill>
            <a:srgbClr val="00B0F0"/>
          </a:solidFill>
          <a:ln w="63500" cap="flat" cmpd="sng" algn="ctr">
            <a:solidFill>
              <a:srgbClr val="00206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23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Eingliederungs-budget SGB II 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5264488" y="3315609"/>
            <a:ext cx="2700000" cy="1800000"/>
          </a:xfrm>
          <a:prstGeom prst="roundRect">
            <a:avLst/>
          </a:prstGeom>
          <a:solidFill>
            <a:srgbClr val="0070C0"/>
          </a:solidFill>
          <a:ln w="63500" cap="flat" cmpd="sng" algn="ctr">
            <a:solidFill>
              <a:srgbClr val="00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23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Passiv-Aktiv-Transfer</a:t>
            </a:r>
          </a:p>
        </p:txBody>
      </p:sp>
      <p:sp>
        <p:nvSpPr>
          <p:cNvPr id="12" name="Rechteck 11"/>
          <p:cNvSpPr/>
          <p:nvPr/>
        </p:nvSpPr>
        <p:spPr>
          <a:xfrm>
            <a:off x="496326" y="5322060"/>
            <a:ext cx="830837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233" fontAlgn="auto">
              <a:spcBef>
                <a:spcPts val="0"/>
              </a:spcBef>
              <a:spcAft>
                <a:spcPts val="0"/>
              </a:spcAft>
            </a:pPr>
            <a:r>
              <a:rPr lang="de-DE" sz="1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Darüber hinaus </a:t>
            </a:r>
            <a:r>
              <a:rPr lang="de-DE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schafft der Bund für Förderungen nach § 16i SGB II die Voraussetzungen für den </a:t>
            </a:r>
            <a:r>
              <a:rPr lang="de-DE" sz="1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Passiv-Aktiv-Transfer. </a:t>
            </a:r>
            <a:r>
              <a:rPr lang="de-DE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Damit können Bundesmittel, die für Leistungen zur Sicherung des Lebensunterhalts vorgesehen sind und die durch Förderungen nach </a:t>
            </a:r>
            <a:r>
              <a:rPr lang="de-DE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§16i SGB II </a:t>
            </a:r>
            <a:r>
              <a:rPr lang="de-DE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eingespart werden, zusätzlich zur Finanzierung der </a:t>
            </a:r>
            <a:r>
              <a:rPr lang="de-DE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Förderungen </a:t>
            </a:r>
            <a:r>
              <a:rPr lang="de-DE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nach dem neuen Instrument herangezogen werden. 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58708" y="155499"/>
            <a:ext cx="8437080" cy="955212"/>
          </a:xfrm>
        </p:spPr>
        <p:txBody>
          <a:bodyPr/>
          <a:lstStyle/>
          <a:p>
            <a:pPr algn="l">
              <a:defRPr/>
            </a:pP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Soziale Teilhabe am Arbeitsmarkt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und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„Teilhabe am Arbeitsmarkt“ (§ 16i SGB II)</a:t>
            </a:r>
          </a:p>
        </p:txBody>
      </p:sp>
    </p:spTree>
    <p:extLst>
      <p:ext uri="{BB962C8B-B14F-4D97-AF65-F5344CB8AC3E}">
        <p14:creationId xmlns:p14="http://schemas.microsoft.com/office/powerpoint/2010/main" val="303711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1484784"/>
            <a:ext cx="7992888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/>
              <a:t>Start mit 50 vom BMAS bewilligten </a:t>
            </a:r>
            <a:r>
              <a:rPr lang="de-DE" dirty="0" smtClean="0"/>
              <a:t>Stellen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 smtClean="0"/>
              <a:t>Ab </a:t>
            </a:r>
            <a:r>
              <a:rPr lang="de-DE" dirty="0"/>
              <a:t>01.01.2017: 25 zusätzliche Stellen vom BMAS </a:t>
            </a:r>
            <a:r>
              <a:rPr lang="de-DE" dirty="0" smtClean="0"/>
              <a:t>bewilligt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 smtClean="0"/>
              <a:t>Umsetzung im Sachgebiet A (Impuls 35plus) für Langzeitarbeitslose</a:t>
            </a:r>
          </a:p>
          <a:p>
            <a:endParaRPr lang="de-DE" dirty="0" smtClean="0"/>
          </a:p>
          <a:p>
            <a:r>
              <a:rPr lang="de-DE" dirty="0" smtClean="0"/>
              <a:t>Stand: 31.12.2018:</a:t>
            </a:r>
          </a:p>
          <a:p>
            <a:endParaRPr lang="de-D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 smtClean="0"/>
              <a:t>59 </a:t>
            </a:r>
            <a:r>
              <a:rPr lang="de-DE" dirty="0"/>
              <a:t>durch die Pro Arbeit bewilligte </a:t>
            </a:r>
            <a:r>
              <a:rPr lang="de-DE" dirty="0" smtClean="0"/>
              <a:t>Stellen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 smtClean="0"/>
              <a:t>54 </a:t>
            </a:r>
            <a:r>
              <a:rPr lang="de-DE" dirty="0" smtClean="0"/>
              <a:t>zuletzt besetzte </a:t>
            </a:r>
            <a:r>
              <a:rPr lang="de-DE" dirty="0"/>
              <a:t>Plätze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lvl="0"/>
            <a:r>
              <a:rPr lang="de-DE" dirty="0" smtClean="0"/>
              <a:t>Ende des Bundesprogramms: 31.12.2018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</a:t>
            </a:r>
            <a:r>
              <a:rPr lang="de-DE" b="1" dirty="0" smtClean="0">
                <a:solidFill>
                  <a:srgbClr val="FFFFFF">
                    <a:lumMod val="65000"/>
                  </a:srgbClr>
                </a:solidFill>
              </a:rPr>
              <a:t>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21962"/>
            <a:ext cx="2319536" cy="231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27944-884B-41F1-AF10-5270E5367FA0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07314" y="1739966"/>
            <a:ext cx="8057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 "/>
              </a:rPr>
              <a:t>Der </a:t>
            </a:r>
            <a:r>
              <a:rPr lang="de-DE" dirty="0">
                <a:latin typeface="Arial "/>
              </a:rPr>
              <a:t>Bund schafft die Voraussetzungen, dass die durch Maßnahmen nach § 16i SGB II eingesparten Ausgabemittel für Leistungen zur Sicherung des Lebensunterhalts nach dem SGB II (Bundesleistungen ALG II und </a:t>
            </a:r>
            <a:r>
              <a:rPr lang="de-DE" dirty="0" err="1" smtClean="0">
                <a:latin typeface="Arial "/>
              </a:rPr>
              <a:t>KdU</a:t>
            </a:r>
            <a:r>
              <a:rPr lang="de-DE" dirty="0">
                <a:latin typeface="Arial "/>
              </a:rPr>
              <a:t>) zusätzlich für die Finanzierung der Maßnahmen nach § 16i SGB II genutzt werden können (PAT</a:t>
            </a:r>
            <a:r>
              <a:rPr lang="de-DE" dirty="0" smtClean="0">
                <a:latin typeface="Arial "/>
              </a:rPr>
              <a:t>).</a:t>
            </a:r>
          </a:p>
          <a:p>
            <a:endParaRPr lang="de-DE" dirty="0">
              <a:latin typeface="Arial "/>
            </a:endParaRPr>
          </a:p>
          <a:p>
            <a:r>
              <a:rPr lang="de-DE" dirty="0" smtClean="0">
                <a:latin typeface="Arial "/>
              </a:rPr>
              <a:t>Für </a:t>
            </a:r>
            <a:r>
              <a:rPr lang="de-DE" dirty="0">
                <a:latin typeface="Arial "/>
              </a:rPr>
              <a:t>den PAT-Anteil sind </a:t>
            </a:r>
            <a:r>
              <a:rPr lang="de-DE" b="1" dirty="0">
                <a:latin typeface="Arial "/>
              </a:rPr>
              <a:t>drei Pauschalen </a:t>
            </a:r>
            <a:r>
              <a:rPr lang="de-DE" dirty="0" smtClean="0">
                <a:latin typeface="Arial "/>
              </a:rPr>
              <a:t>festgelegt:</a:t>
            </a:r>
          </a:p>
          <a:p>
            <a:endParaRPr lang="de-DE" dirty="0">
              <a:latin typeface="Arial 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>
                <a:latin typeface="Arial "/>
              </a:rPr>
              <a:t>BG mit einem Erwachsenen </a:t>
            </a:r>
            <a:r>
              <a:rPr lang="de-DE" dirty="0" smtClean="0">
                <a:latin typeface="Arial "/>
              </a:rPr>
              <a:t>ohne Kind („Single-BG</a:t>
            </a:r>
            <a:r>
              <a:rPr lang="de-DE" dirty="0">
                <a:latin typeface="Arial "/>
              </a:rPr>
              <a:t>“): 500 Euro im Monat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>
                <a:latin typeface="Arial "/>
              </a:rPr>
              <a:t>BG mit einem Erwachsenen</a:t>
            </a:r>
            <a:r>
              <a:rPr lang="de-DE" dirty="0">
                <a:latin typeface="Arial "/>
              </a:rPr>
              <a:t> und </a:t>
            </a:r>
            <a:r>
              <a:rPr lang="de-DE" b="1" dirty="0">
                <a:latin typeface="Arial "/>
              </a:rPr>
              <a:t>mindestens einem Kind</a:t>
            </a:r>
            <a:r>
              <a:rPr lang="de-DE" dirty="0">
                <a:latin typeface="Arial "/>
              </a:rPr>
              <a:t>: 600 Euro im Monat	</a:t>
            </a:r>
            <a:endParaRPr lang="de-DE" dirty="0" smtClean="0">
              <a:latin typeface="Arial "/>
            </a:endParaRPr>
          </a:p>
          <a:p>
            <a:endParaRPr lang="de-DE" dirty="0">
              <a:latin typeface="Arial 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>
                <a:latin typeface="Arial "/>
              </a:rPr>
              <a:t>Alle </a:t>
            </a:r>
            <a:r>
              <a:rPr lang="de-DE" b="1" dirty="0">
                <a:latin typeface="Arial "/>
              </a:rPr>
              <a:t>anderen</a:t>
            </a:r>
            <a:r>
              <a:rPr lang="de-DE" dirty="0">
                <a:latin typeface="Arial "/>
              </a:rPr>
              <a:t> </a:t>
            </a:r>
            <a:r>
              <a:rPr lang="de-DE" b="1" dirty="0" smtClean="0">
                <a:latin typeface="Arial "/>
              </a:rPr>
              <a:t>BG-Konstellationen</a:t>
            </a:r>
            <a:r>
              <a:rPr lang="de-DE" dirty="0">
                <a:latin typeface="Arial "/>
              </a:rPr>
              <a:t>: 700 Euro im </a:t>
            </a:r>
            <a:r>
              <a:rPr lang="de-DE" dirty="0" smtClean="0">
                <a:latin typeface="Arial "/>
              </a:rPr>
              <a:t>Monat</a:t>
            </a:r>
          </a:p>
          <a:p>
            <a:endParaRPr lang="de-DE" dirty="0">
              <a:latin typeface="Arial 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8708" y="155499"/>
            <a:ext cx="8437080" cy="955212"/>
          </a:xfrm>
        </p:spPr>
        <p:txBody>
          <a:bodyPr/>
          <a:lstStyle/>
          <a:p>
            <a:pPr algn="l">
              <a:defRPr/>
            </a:pP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Soziale Teilhabe am Arbeitsmarkt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und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„Teilhabe am Arbeitsmarkt“ (§ 16i SGB II)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gray">
          <a:xfrm>
            <a:off x="501643" y="1317162"/>
            <a:ext cx="8214624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2pPr>
            <a:lvl3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3pPr>
            <a:lvl4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4pPr>
            <a:lvl5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5pPr>
            <a:lvl6pPr marL="455136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6pPr>
            <a:lvl7pPr marL="91027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7pPr>
            <a:lvl8pPr marL="1365405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8pPr>
            <a:lvl9pPr marL="182054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43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 smtClean="0">
                <a:solidFill>
                  <a:srgbClr val="000000"/>
                </a:solidFill>
                <a:latin typeface="Arial"/>
              </a:rPr>
              <a:t>Die Finanzierung des § 16i SGB II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32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27944-884B-41F1-AF10-5270E5367FA0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25720" y="1700807"/>
            <a:ext cx="80573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Arial "/>
              </a:rPr>
              <a:t>Beträgt die Höhe des LKZ </a:t>
            </a:r>
            <a:r>
              <a:rPr lang="de-DE" b="1" dirty="0" smtClean="0">
                <a:latin typeface="Arial "/>
              </a:rPr>
              <a:t>bei </a:t>
            </a:r>
            <a:r>
              <a:rPr lang="de-DE" b="1" dirty="0">
                <a:latin typeface="Arial "/>
              </a:rPr>
              <a:t>Bewilligung </a:t>
            </a:r>
            <a:r>
              <a:rPr lang="de-DE" dirty="0" smtClean="0">
                <a:latin typeface="Arial "/>
              </a:rPr>
              <a:t>(</a:t>
            </a:r>
            <a:r>
              <a:rPr lang="de-DE" b="1" dirty="0" smtClean="0">
                <a:latin typeface="Arial "/>
              </a:rPr>
              <a:t>AG-Brutto; </a:t>
            </a:r>
            <a:r>
              <a:rPr lang="de-DE" dirty="0" smtClean="0">
                <a:latin typeface="Arial "/>
              </a:rPr>
              <a:t>nach </a:t>
            </a:r>
            <a:r>
              <a:rPr lang="de-DE" dirty="0">
                <a:latin typeface="Arial "/>
              </a:rPr>
              <a:t>rechnerisch 100% Förderhöhe </a:t>
            </a:r>
            <a:r>
              <a:rPr lang="de-DE" dirty="0" smtClean="0">
                <a:latin typeface="Arial "/>
              </a:rPr>
              <a:t>bemessen) monatlich </a:t>
            </a:r>
            <a:r>
              <a:rPr lang="de-DE" b="1" dirty="0" smtClean="0">
                <a:latin typeface="Arial "/>
              </a:rPr>
              <a:t>weniger als 1.000</a:t>
            </a:r>
            <a:r>
              <a:rPr lang="de-DE" b="1" dirty="0">
                <a:latin typeface="Arial "/>
              </a:rPr>
              <a:t>,- </a:t>
            </a:r>
            <a:r>
              <a:rPr lang="de-DE" b="1" dirty="0" smtClean="0">
                <a:latin typeface="Arial "/>
              </a:rPr>
              <a:t>Euro</a:t>
            </a:r>
            <a:r>
              <a:rPr lang="de-DE" dirty="0" smtClean="0">
                <a:latin typeface="Arial "/>
              </a:rPr>
              <a:t>, </a:t>
            </a:r>
            <a:r>
              <a:rPr lang="de-DE" dirty="0">
                <a:latin typeface="Arial "/>
              </a:rPr>
              <a:t>sind um </a:t>
            </a:r>
            <a:r>
              <a:rPr lang="de-DE" b="1" dirty="0">
                <a:latin typeface="Arial "/>
              </a:rPr>
              <a:t>50% verminderte PAT-Anteile </a:t>
            </a:r>
            <a:r>
              <a:rPr lang="de-DE" dirty="0">
                <a:latin typeface="Arial "/>
              </a:rPr>
              <a:t>zu verwenden:</a:t>
            </a:r>
          </a:p>
          <a:p>
            <a:endParaRPr lang="de-DE" dirty="0">
              <a:latin typeface="Arial 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>
                <a:latin typeface="Arial "/>
              </a:rPr>
              <a:t>BG mit einem </a:t>
            </a:r>
            <a:r>
              <a:rPr lang="de-DE" b="1" dirty="0" smtClean="0">
                <a:latin typeface="Arial "/>
              </a:rPr>
              <a:t>Erwachsenen</a:t>
            </a:r>
            <a:r>
              <a:rPr lang="de-DE" dirty="0" smtClean="0">
                <a:latin typeface="Arial "/>
              </a:rPr>
              <a:t>, ohne Kind („Single-BG</a:t>
            </a:r>
            <a:r>
              <a:rPr lang="de-DE" dirty="0">
                <a:latin typeface="Arial "/>
              </a:rPr>
              <a:t>“): 250 Euro im </a:t>
            </a:r>
            <a:r>
              <a:rPr lang="de-DE" dirty="0" smtClean="0">
                <a:latin typeface="Arial "/>
              </a:rPr>
              <a:t>Monat</a:t>
            </a:r>
          </a:p>
          <a:p>
            <a:endParaRPr lang="de-DE" dirty="0">
              <a:latin typeface="Arial 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="1" dirty="0">
                <a:latin typeface="Arial "/>
              </a:rPr>
              <a:t>BG mit einem Erwachsenen </a:t>
            </a:r>
            <a:r>
              <a:rPr lang="de-DE" dirty="0">
                <a:latin typeface="Arial "/>
              </a:rPr>
              <a:t>und </a:t>
            </a:r>
            <a:r>
              <a:rPr lang="de-DE" b="1" dirty="0">
                <a:latin typeface="Arial "/>
              </a:rPr>
              <a:t>mindestens einem Kind</a:t>
            </a:r>
            <a:r>
              <a:rPr lang="de-DE" dirty="0">
                <a:latin typeface="Arial "/>
              </a:rPr>
              <a:t>: 300 Euro im </a:t>
            </a:r>
            <a:r>
              <a:rPr lang="de-DE" dirty="0" smtClean="0">
                <a:latin typeface="Arial "/>
              </a:rPr>
              <a:t>Monat</a:t>
            </a:r>
          </a:p>
          <a:p>
            <a:endParaRPr lang="de-DE" dirty="0" smtClean="0">
              <a:latin typeface="Arial 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>
                <a:latin typeface="Arial "/>
              </a:rPr>
              <a:t>Alle </a:t>
            </a:r>
            <a:r>
              <a:rPr lang="de-DE" b="1" dirty="0">
                <a:latin typeface="Arial "/>
              </a:rPr>
              <a:t>anderen </a:t>
            </a:r>
            <a:r>
              <a:rPr lang="de-DE" b="1" dirty="0" smtClean="0">
                <a:latin typeface="Arial "/>
              </a:rPr>
              <a:t>BG-Konstellationen</a:t>
            </a:r>
            <a:r>
              <a:rPr lang="de-DE" dirty="0">
                <a:latin typeface="Arial "/>
              </a:rPr>
              <a:t>: 350 Euro im Monat</a:t>
            </a:r>
          </a:p>
          <a:p>
            <a:endParaRPr lang="de-DE" dirty="0" smtClean="0">
              <a:latin typeface="Arial "/>
            </a:endParaRPr>
          </a:p>
          <a:p>
            <a:r>
              <a:rPr lang="de-DE" dirty="0">
                <a:latin typeface="Arial "/>
              </a:rPr>
              <a:t>Ziel der Ausnahmen von der Anwendung der Pauschalen in voller Höhe ist, dass der PAT-Anteil nie höher ausfallen darf, als der Lohnkostenzuschuss selbst.</a:t>
            </a:r>
          </a:p>
          <a:p>
            <a:endParaRPr lang="de-DE" dirty="0" smtClean="0">
              <a:latin typeface="Arial 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8708" y="155499"/>
            <a:ext cx="8437080" cy="955212"/>
          </a:xfrm>
        </p:spPr>
        <p:txBody>
          <a:bodyPr/>
          <a:lstStyle/>
          <a:p>
            <a:pPr algn="l">
              <a:defRPr/>
            </a:pP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Soziale Teilhabe am Arbeitsmarkt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und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„Teilhabe am Arbeitsmarkt“ (§ 16i SGB II)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gray">
          <a:xfrm>
            <a:off x="501643" y="1317162"/>
            <a:ext cx="8214624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2pPr>
            <a:lvl3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3pPr>
            <a:lvl4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4pPr>
            <a:lvl5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5pPr>
            <a:lvl6pPr marL="455136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6pPr>
            <a:lvl7pPr marL="91027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7pPr>
            <a:lvl8pPr marL="1365405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8pPr>
            <a:lvl9pPr marL="182054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43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 smtClean="0">
                <a:solidFill>
                  <a:srgbClr val="000000"/>
                </a:solidFill>
                <a:latin typeface="Arial"/>
              </a:rPr>
              <a:t>Die Finanzierung des § 16i SGB II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782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27944-884B-41F1-AF10-5270E5367FA0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04800" y="1844824"/>
            <a:ext cx="80573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latin typeface="Arial "/>
              </a:rPr>
              <a:t>Beachte </a:t>
            </a:r>
            <a:r>
              <a:rPr lang="de-DE" b="1" dirty="0">
                <a:latin typeface="Arial "/>
              </a:rPr>
              <a:t>aber auch: </a:t>
            </a:r>
            <a:r>
              <a:rPr lang="de-DE" dirty="0">
                <a:latin typeface="Arial "/>
              </a:rPr>
              <a:t>In Fällen, in denen der nach 100% Förderhöhe bemessene LKZ im Laufe der Förderung ausgehend von einem anfänglichen Wert unterhalb von 1.000,- Euro den Wert von 1.000,- Euro ab einem Zeitpunkt übersteigt, darf ab diesem Zeitpunkt die Halbierung des PAT-Anteils aufgehoben werden (ermöglicht </a:t>
            </a:r>
            <a:r>
              <a:rPr lang="de-DE" b="1" dirty="0">
                <a:latin typeface="Arial "/>
              </a:rPr>
              <a:t>stufenweise Eintritte </a:t>
            </a:r>
            <a:r>
              <a:rPr lang="de-DE" dirty="0">
                <a:latin typeface="Arial "/>
              </a:rPr>
              <a:t>in die Beschäftigung).</a:t>
            </a:r>
          </a:p>
          <a:p>
            <a:endParaRPr lang="de-DE" dirty="0" smtClean="0">
              <a:latin typeface="Arial "/>
            </a:endParaRPr>
          </a:p>
          <a:p>
            <a:r>
              <a:rPr lang="de-DE" dirty="0" smtClean="0">
                <a:latin typeface="Arial "/>
              </a:rPr>
              <a:t>Abgesehen davon ist die </a:t>
            </a:r>
            <a:r>
              <a:rPr lang="de-DE" dirty="0">
                <a:latin typeface="Arial "/>
              </a:rPr>
              <a:t>zutreffende Pauschale für den PAT-Anteil – d. h. die Antwort auf die Frage, welche der drei o.g. BG-Klassen zur Anwendung kommt – </a:t>
            </a:r>
            <a:r>
              <a:rPr lang="de-DE" dirty="0" smtClean="0">
                <a:latin typeface="Arial "/>
              </a:rPr>
              <a:t>einmalig </a:t>
            </a:r>
            <a:r>
              <a:rPr lang="de-DE" dirty="0">
                <a:latin typeface="Arial "/>
              </a:rPr>
              <a:t>zum Zeitpunkt der Förderentscheidung </a:t>
            </a:r>
            <a:r>
              <a:rPr lang="de-DE" dirty="0" smtClean="0">
                <a:latin typeface="Arial "/>
              </a:rPr>
              <a:t>zu ermitteln.</a:t>
            </a:r>
          </a:p>
          <a:p>
            <a:endParaRPr lang="de-DE" dirty="0">
              <a:latin typeface="Arial "/>
            </a:endParaRPr>
          </a:p>
          <a:p>
            <a:endParaRPr lang="de-DE" dirty="0" smtClean="0">
              <a:latin typeface="Arial 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8708" y="155499"/>
            <a:ext cx="8437080" cy="955212"/>
          </a:xfrm>
        </p:spPr>
        <p:txBody>
          <a:bodyPr/>
          <a:lstStyle/>
          <a:p>
            <a:pPr algn="l">
              <a:defRPr/>
            </a:pP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Soziale Teilhabe am Arbeitsmarkt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und </a:t>
            </a:r>
            <a:b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</a:br>
            <a:r>
              <a:rPr lang="de-DE" sz="1800" b="1" dirty="0">
                <a:solidFill>
                  <a:schemeClr val="bg1">
                    <a:lumMod val="75000"/>
                  </a:schemeClr>
                </a:solidFill>
                <a:ea typeface="ＭＳ Ｐゴシック"/>
              </a:rPr>
              <a:t>„Teilhabe am Arbeitsmarkt“ (§ 16i SGB II)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gray">
          <a:xfrm>
            <a:off x="501643" y="1317162"/>
            <a:ext cx="8214624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2pPr>
            <a:lvl3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3pPr>
            <a:lvl4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4pPr>
            <a:lvl5pPr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5pPr>
            <a:lvl6pPr marL="455136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6pPr>
            <a:lvl7pPr marL="91027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7pPr>
            <a:lvl8pPr marL="1365405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8pPr>
            <a:lvl9pPr marL="1820540" algn="l" defTabSz="91343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389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343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800" kern="0" dirty="0" smtClean="0">
                <a:solidFill>
                  <a:srgbClr val="000000"/>
                </a:solidFill>
                <a:latin typeface="Arial"/>
              </a:rPr>
              <a:t>Die Finanzierung des § 16i SGB II</a:t>
            </a:r>
            <a:endParaRPr kumimoji="0" 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88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575555" y="1196752"/>
            <a:ext cx="8064896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de-DE" sz="2800" b="1" kern="0" dirty="0">
                <a:solidFill>
                  <a:srgbClr val="000000"/>
                </a:solidFill>
                <a:latin typeface="Arial"/>
              </a:rPr>
              <a:t>Vielen Dank für Ihre Aufmerksamkeit.</a:t>
            </a:r>
          </a:p>
          <a:p>
            <a:pPr lvl="0">
              <a:spcBef>
                <a:spcPct val="20000"/>
              </a:spcBef>
              <a:defRPr/>
            </a:pPr>
            <a:endParaRPr lang="de-DE" b="1" kern="0" dirty="0">
              <a:solidFill>
                <a:srgbClr val="000000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b="1" kern="0" dirty="0">
              <a:solidFill>
                <a:srgbClr val="000000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b="1" kern="0" dirty="0">
              <a:solidFill>
                <a:srgbClr val="000000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b="1" kern="0" dirty="0">
              <a:solidFill>
                <a:srgbClr val="000000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b="1" kern="0" dirty="0">
              <a:solidFill>
                <a:srgbClr val="000000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b="1" kern="0" dirty="0" smtClean="0">
              <a:solidFill>
                <a:srgbClr val="000000"/>
              </a:solidFill>
              <a:latin typeface="Arial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de-DE" b="1" kern="0" dirty="0" smtClean="0">
                <a:solidFill>
                  <a:srgbClr val="000000"/>
                </a:solidFill>
                <a:latin typeface="Arial"/>
              </a:rPr>
              <a:t>Haben </a:t>
            </a:r>
            <a:r>
              <a:rPr lang="de-DE" b="1" kern="0" dirty="0">
                <a:solidFill>
                  <a:srgbClr val="000000"/>
                </a:solidFill>
                <a:latin typeface="Arial"/>
              </a:rPr>
              <a:t>Sie noch Fragen?	</a:t>
            </a:r>
          </a:p>
          <a:p>
            <a:pPr lvl="0">
              <a:spcBef>
                <a:spcPct val="20000"/>
              </a:spcBef>
              <a:defRPr/>
            </a:pPr>
            <a:endParaRPr lang="de-DE" b="1" kern="0" dirty="0">
              <a:solidFill>
                <a:srgbClr val="000000"/>
              </a:solidFill>
              <a:latin typeface="Arial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de-DE" u="sng" kern="0" dirty="0">
                <a:solidFill>
                  <a:srgbClr val="000000"/>
                </a:solidFill>
                <a:latin typeface="Arial"/>
              </a:rPr>
              <a:t>Kontakt: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de-DE" sz="1600" kern="0" dirty="0">
                <a:solidFill>
                  <a:srgbClr val="000000"/>
                </a:solidFill>
                <a:latin typeface="Arial"/>
              </a:rPr>
              <a:t>Dirk Reiner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de-DE" sz="1600" kern="0" dirty="0">
                <a:solidFill>
                  <a:srgbClr val="000000"/>
                </a:solidFill>
                <a:latin typeface="Arial"/>
              </a:rPr>
              <a:t>Leitung Sachgebiet A – Impuls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de-DE" sz="1600" kern="0" dirty="0">
                <a:solidFill>
                  <a:srgbClr val="000000"/>
                </a:solidFill>
                <a:latin typeface="Arial"/>
              </a:rPr>
              <a:t>Max-Planck-Str. 1-3, 63303 Dreieich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de-DE" sz="1400" kern="0" dirty="0">
                <a:solidFill>
                  <a:srgbClr val="000000"/>
                </a:solidFill>
                <a:latin typeface="Arial"/>
              </a:rPr>
              <a:t>Tel. 06074 / 8058 – 405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de-DE" sz="1400" kern="0" dirty="0">
                <a:solidFill>
                  <a:srgbClr val="000000"/>
                </a:solidFill>
                <a:latin typeface="Arial"/>
              </a:rPr>
              <a:t>E-Mail: </a:t>
            </a:r>
            <a:r>
              <a:rPr lang="de-DE" sz="1400" kern="0" dirty="0">
                <a:solidFill>
                  <a:srgbClr val="000000"/>
                </a:solidFill>
                <a:latin typeface="Arial"/>
                <a:hlinkClick r:id="rId2"/>
              </a:rPr>
              <a:t>d.reiner@proarbeit-kreis-of.de</a:t>
            </a:r>
            <a:endParaRPr lang="de-DE" sz="1400" kern="0" dirty="0">
              <a:solidFill>
                <a:srgbClr val="000000"/>
              </a:solidFill>
              <a:latin typeface="Arial"/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de-DE" sz="1400" kern="0" dirty="0">
                <a:solidFill>
                  <a:srgbClr val="000000"/>
                </a:solidFill>
                <a:latin typeface="Arial"/>
              </a:rPr>
              <a:t>Internet: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de-DE" sz="1400" dirty="0">
                <a:solidFill>
                  <a:srgbClr val="000000"/>
                </a:solidFill>
                <a:hlinkClick r:id="rId3"/>
              </a:rPr>
              <a:t>https://www.proarbeit-kreis-of.de/de/unternehmen/teilhabechancengesetz</a:t>
            </a:r>
            <a:r>
              <a:rPr lang="de-DE" sz="1400" dirty="0" smtClean="0">
                <a:solidFill>
                  <a:srgbClr val="000000"/>
                </a:solidFill>
                <a:hlinkClick r:id="rId3"/>
              </a:rPr>
              <a:t>/</a:t>
            </a:r>
            <a:endParaRPr lang="de-DE" sz="4000" dirty="0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456" y="1844824"/>
            <a:ext cx="1855093" cy="185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4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1484784"/>
            <a:ext cx="7992888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pPr lvl="0"/>
            <a:r>
              <a:rPr lang="de-DE" b="1" dirty="0" smtClean="0"/>
              <a:t>TeilnehmerInnen </a:t>
            </a:r>
            <a:r>
              <a:rPr lang="de-DE" b="1" dirty="0" smtClean="0"/>
              <a:t>zuletzt:  </a:t>
            </a:r>
            <a:r>
              <a:rPr lang="de-DE" b="1" dirty="0" smtClean="0"/>
              <a:t>54</a:t>
            </a:r>
          </a:p>
          <a:p>
            <a:pPr lvl="0"/>
            <a:endParaRPr lang="de-DE" dirty="0"/>
          </a:p>
          <a:p>
            <a:r>
              <a:rPr lang="de-DE" dirty="0" smtClean="0"/>
              <a:t>	23 weiblich	(43 %)                       </a:t>
            </a:r>
            <a:endParaRPr lang="de-DE" dirty="0"/>
          </a:p>
          <a:p>
            <a:r>
              <a:rPr lang="de-DE" dirty="0" smtClean="0"/>
              <a:t>	31 männlich	(57 %)</a:t>
            </a:r>
          </a:p>
          <a:p>
            <a:endParaRPr lang="de-DE" dirty="0"/>
          </a:p>
          <a:p>
            <a:pPr lvl="0"/>
            <a:endParaRPr lang="de-DE" dirty="0" smtClean="0"/>
          </a:p>
          <a:p>
            <a:r>
              <a:rPr lang="de-DE" b="1" dirty="0" smtClean="0"/>
              <a:t>TeilnehmerInnen mit Migrationshintergrund: </a:t>
            </a:r>
            <a:r>
              <a:rPr lang="de-DE" dirty="0" smtClean="0"/>
              <a:t>33 (61 %): </a:t>
            </a:r>
          </a:p>
          <a:p>
            <a:endParaRPr lang="de-DE" dirty="0"/>
          </a:p>
          <a:p>
            <a:r>
              <a:rPr lang="de-DE" dirty="0" smtClean="0"/>
              <a:t>	20 weiblich	(60 %)	</a:t>
            </a:r>
            <a:endParaRPr lang="de-DE" dirty="0"/>
          </a:p>
          <a:p>
            <a:r>
              <a:rPr lang="de-DE" dirty="0" smtClean="0"/>
              <a:t>	13 männlich	(40 %)</a:t>
            </a:r>
          </a:p>
          <a:p>
            <a:endParaRPr lang="de-DE" dirty="0"/>
          </a:p>
          <a:p>
            <a:r>
              <a:rPr lang="de-DE" b="1" dirty="0" smtClean="0"/>
              <a:t>Altersstruktur:</a:t>
            </a:r>
          </a:p>
          <a:p>
            <a:endParaRPr lang="de-DE" dirty="0" smtClean="0"/>
          </a:p>
          <a:p>
            <a:r>
              <a:rPr lang="de-DE" dirty="0" smtClean="0"/>
              <a:t>	25-35 Jahre:	2	 (</a:t>
            </a:r>
            <a:r>
              <a:rPr lang="de-DE" dirty="0"/>
              <a:t>4</a:t>
            </a:r>
            <a:r>
              <a:rPr lang="de-DE" dirty="0" smtClean="0"/>
              <a:t> %)	</a:t>
            </a:r>
          </a:p>
          <a:p>
            <a:r>
              <a:rPr lang="de-DE" dirty="0" smtClean="0"/>
              <a:t>	36-49 Jahre:	25	 (46 %)</a:t>
            </a:r>
          </a:p>
          <a:p>
            <a:r>
              <a:rPr lang="de-DE" dirty="0" smtClean="0"/>
              <a:t>	Ü 50 Jahre: 	27	 (50 %)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1281113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1484784"/>
            <a:ext cx="7992888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r>
              <a:rPr lang="de-DE" b="1" dirty="0"/>
              <a:t>Stundenmodelle:</a:t>
            </a:r>
          </a:p>
          <a:p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Variabel		8	15 %	(2 Frauen, 6 Männer)</a:t>
            </a:r>
          </a:p>
          <a:p>
            <a:r>
              <a:rPr lang="de-DE" dirty="0" smtClean="0"/>
              <a:t>	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15 </a:t>
            </a:r>
            <a:r>
              <a:rPr lang="de-DE" dirty="0" smtClean="0"/>
              <a:t>Stunden		4	7 %	(4 Frauen, 0 Männer)</a:t>
            </a:r>
            <a:endParaRPr lang="de-DE" dirty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20 Stunden		7	13 %	(4 Frauen, 3 Männer)	</a:t>
            </a:r>
            <a:endParaRPr lang="de-DE" dirty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25 Stunden		10	19 % 	(5 Frauen, 5 Männer)	</a:t>
            </a:r>
            <a:endParaRPr lang="de-DE" dirty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30 Stunden		25	46 %	(8 Frauen, 17 Männer)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06" y="1640320"/>
            <a:ext cx="1284142" cy="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1484784"/>
            <a:ext cx="7992888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r>
              <a:rPr lang="de-DE" b="1" dirty="0" smtClean="0"/>
              <a:t>TeilnehmerInnen ohne abgeschlossene bzw. anerkannte Berufsausbildung: </a:t>
            </a:r>
          </a:p>
          <a:p>
            <a:pPr lvl="1"/>
            <a:endParaRPr lang="de-DE" dirty="0" smtClean="0"/>
          </a:p>
          <a:p>
            <a:pPr lvl="1"/>
            <a:r>
              <a:rPr lang="de-DE" dirty="0" smtClean="0"/>
              <a:t>	40 TeilnehmerInnen	(74 %)</a:t>
            </a:r>
          </a:p>
          <a:p>
            <a:r>
              <a:rPr lang="de-DE" dirty="0" smtClean="0"/>
              <a:t>	                                                                </a:t>
            </a:r>
          </a:p>
          <a:p>
            <a:r>
              <a:rPr lang="de-DE" dirty="0"/>
              <a:t>	</a:t>
            </a:r>
            <a:r>
              <a:rPr lang="de-DE" dirty="0" smtClean="0"/>
              <a:t>21 weiblich		(53 %)</a:t>
            </a:r>
          </a:p>
          <a:p>
            <a:r>
              <a:rPr lang="de-DE" dirty="0"/>
              <a:t>	</a:t>
            </a:r>
            <a:r>
              <a:rPr lang="de-DE" dirty="0" smtClean="0"/>
              <a:t>19 männlich		(47 %)	</a:t>
            </a:r>
          </a:p>
          <a:p>
            <a:r>
              <a:rPr lang="de-DE" dirty="0"/>
              <a:t>	</a:t>
            </a:r>
            <a:endParaRPr lang="de-DE" dirty="0" smtClean="0"/>
          </a:p>
          <a:p>
            <a:endParaRPr lang="de-DE" dirty="0" smtClean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>
              <a:defRPr/>
            </a:pPr>
            <a:endParaRPr lang="de-DE" b="1" u="sng" dirty="0">
              <a:solidFill>
                <a:srgbClr val="A7143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16" y="2809276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1484784"/>
            <a:ext cx="7992888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endParaRPr lang="de-DE" b="1" dirty="0" smtClean="0"/>
          </a:p>
          <a:p>
            <a:endParaRPr lang="de-DE" b="1" dirty="0"/>
          </a:p>
          <a:p>
            <a:r>
              <a:rPr lang="de-DE" b="1" dirty="0" smtClean="0"/>
              <a:t>TeilnehmerInnen mit gesundheitlichen Einschränkungen: </a:t>
            </a:r>
            <a:r>
              <a:rPr lang="de-DE" dirty="0" smtClean="0"/>
              <a:t>32  (59 %)</a:t>
            </a:r>
          </a:p>
          <a:p>
            <a:endParaRPr lang="de-DE" dirty="0"/>
          </a:p>
          <a:p>
            <a:r>
              <a:rPr lang="de-DE" dirty="0" smtClean="0"/>
              <a:t>	12 weiblich	(37,5 % der TN mit ges. Einschränkungen)</a:t>
            </a:r>
            <a:endParaRPr lang="de-DE" dirty="0"/>
          </a:p>
          <a:p>
            <a:r>
              <a:rPr lang="de-DE" dirty="0" smtClean="0"/>
              <a:t>	20 männlich	(62,5 %)</a:t>
            </a:r>
          </a:p>
          <a:p>
            <a:endParaRPr lang="de-DE" dirty="0"/>
          </a:p>
          <a:p>
            <a:pPr lvl="0"/>
            <a:r>
              <a:rPr lang="de-DE" b="1" dirty="0"/>
              <a:t>Altersgruppe</a:t>
            </a:r>
          </a:p>
          <a:p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25-35 Jahre: 	2x	(6 % der TN mit ges. Einschränkungen)</a:t>
            </a:r>
            <a:endParaRPr lang="de-DE" dirty="0"/>
          </a:p>
          <a:p>
            <a:r>
              <a:rPr lang="de-DE" dirty="0" smtClean="0"/>
              <a:t>	36-49 Jahre	12x	(38 %)</a:t>
            </a:r>
          </a:p>
          <a:p>
            <a:r>
              <a:rPr lang="de-DE" dirty="0" smtClean="0"/>
              <a:t>	Ü50 Jahre	18x	(56 %)</a:t>
            </a:r>
          </a:p>
          <a:p>
            <a:pPr lvl="0"/>
            <a:endParaRPr lang="de-DE" dirty="0" smtClean="0"/>
          </a:p>
          <a:p>
            <a:pPr lvl="0">
              <a:defRPr/>
            </a:pPr>
            <a:endParaRPr lang="de-DE" b="1" u="sng" dirty="0">
              <a:solidFill>
                <a:srgbClr val="A7143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207" y="1484784"/>
            <a:ext cx="94997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4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1484784"/>
            <a:ext cx="7992888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r>
              <a:rPr lang="de-DE" b="1" dirty="0" smtClean="0"/>
              <a:t>TeilnehmerInnen mit  Kindern in der Bedarfsgemeinschaft:</a:t>
            </a:r>
            <a:r>
              <a:rPr lang="de-DE" dirty="0" smtClean="0"/>
              <a:t> 12 (22 %)</a:t>
            </a:r>
          </a:p>
          <a:p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/>
              <a:t>9</a:t>
            </a:r>
            <a:r>
              <a:rPr lang="de-DE" dirty="0" smtClean="0"/>
              <a:t> weiblich	(75 % der TN mit Kindern in der BG)</a:t>
            </a:r>
            <a:endParaRPr lang="de-DE" dirty="0"/>
          </a:p>
          <a:p>
            <a:r>
              <a:rPr lang="de-DE" dirty="0" smtClean="0"/>
              <a:t>	3 männlich	(25 %)</a:t>
            </a:r>
            <a:endParaRPr lang="de-DE" dirty="0"/>
          </a:p>
          <a:p>
            <a:pPr lvl="0"/>
            <a:endParaRPr lang="de-DE" dirty="0" smtClean="0"/>
          </a:p>
          <a:p>
            <a:pPr lvl="0"/>
            <a:r>
              <a:rPr lang="de-DE" b="1" dirty="0" smtClean="0"/>
              <a:t>Altersgruppe:</a:t>
            </a:r>
          </a:p>
          <a:p>
            <a:pPr lvl="0"/>
            <a:endParaRPr lang="de-DE" dirty="0"/>
          </a:p>
          <a:p>
            <a:r>
              <a:rPr lang="de-DE" dirty="0" smtClean="0"/>
              <a:t>	36-49 Jahre:	10x	(83 %)</a:t>
            </a:r>
          </a:p>
          <a:p>
            <a:r>
              <a:rPr lang="de-DE" dirty="0" smtClean="0"/>
              <a:t>	Ü50 Jahre	2x	(17 %)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>
              <a:defRPr/>
            </a:pPr>
            <a:endParaRPr lang="de-DE" b="1" u="sng" dirty="0">
              <a:solidFill>
                <a:srgbClr val="A7143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37" y="2492896"/>
            <a:ext cx="927547" cy="92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3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427944-884B-41F1-AF10-5270E5367FA0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611560" y="1484784"/>
            <a:ext cx="7992888" cy="402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de-DE" b="1" dirty="0" smtClean="0">
                <a:solidFill>
                  <a:srgbClr val="333333"/>
                </a:solidFill>
                <a:latin typeface="Arial"/>
              </a:rPr>
              <a:t>I. Statistische Daten zur Umsetzung bei der Pro Arbeit</a:t>
            </a:r>
            <a:endParaRPr lang="de-DE" b="1" dirty="0">
              <a:solidFill>
                <a:srgbClr val="333333"/>
              </a:solidFill>
              <a:latin typeface="Arial"/>
            </a:endParaRPr>
          </a:p>
          <a:p>
            <a:pPr lvl="0">
              <a:spcBef>
                <a:spcPct val="20000"/>
              </a:spcBef>
              <a:defRPr/>
            </a:pPr>
            <a:endParaRPr lang="de-DE" dirty="0">
              <a:solidFill>
                <a:srgbClr val="000000"/>
              </a:solidFill>
            </a:endParaRPr>
          </a:p>
          <a:p>
            <a:r>
              <a:rPr lang="de-DE" b="1" dirty="0" smtClean="0"/>
              <a:t>TeilnehmerInnen mit gesundheitlichen Einschränkungen + </a:t>
            </a:r>
          </a:p>
          <a:p>
            <a:r>
              <a:rPr lang="de-DE" b="1" dirty="0" smtClean="0"/>
              <a:t>Kindern in der Bedarfsgemeinschaft:  </a:t>
            </a:r>
            <a:r>
              <a:rPr lang="de-DE" dirty="0" smtClean="0"/>
              <a:t>10 (19 %)</a:t>
            </a:r>
          </a:p>
          <a:p>
            <a:endParaRPr lang="de-DE" dirty="0"/>
          </a:p>
          <a:p>
            <a:r>
              <a:rPr lang="de-DE" dirty="0" smtClean="0"/>
              <a:t>	4 weiblich	(40 % der TN mit ges. </a:t>
            </a:r>
            <a:r>
              <a:rPr lang="de-DE" dirty="0" err="1" smtClean="0"/>
              <a:t>Einschr</a:t>
            </a:r>
            <a:r>
              <a:rPr lang="de-DE" dirty="0" smtClean="0"/>
              <a:t>. + Kinder in BG)</a:t>
            </a:r>
            <a:endParaRPr lang="de-DE" dirty="0"/>
          </a:p>
          <a:p>
            <a:r>
              <a:rPr lang="de-DE" dirty="0" smtClean="0"/>
              <a:t>	6 männlich	(60 %)</a:t>
            </a:r>
            <a:endParaRPr lang="de-DE" dirty="0"/>
          </a:p>
          <a:p>
            <a:pPr lvl="0"/>
            <a:endParaRPr lang="de-DE" dirty="0" smtClean="0"/>
          </a:p>
          <a:p>
            <a:pPr lvl="0"/>
            <a:r>
              <a:rPr lang="de-DE" b="1" dirty="0" smtClean="0"/>
              <a:t>Altersgruppe:</a:t>
            </a:r>
          </a:p>
          <a:p>
            <a:pPr lvl="0"/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/>
              <a:t>36-49 Jahre:	</a:t>
            </a:r>
            <a:r>
              <a:rPr lang="de-DE" dirty="0" smtClean="0"/>
              <a:t>3x</a:t>
            </a:r>
            <a:r>
              <a:rPr lang="de-DE" dirty="0"/>
              <a:t>	</a:t>
            </a:r>
            <a:r>
              <a:rPr lang="de-DE" dirty="0" smtClean="0"/>
              <a:t>(30 </a:t>
            </a:r>
            <a:r>
              <a:rPr lang="de-DE" dirty="0"/>
              <a:t>%)</a:t>
            </a:r>
          </a:p>
          <a:p>
            <a:pPr lvl="0"/>
            <a:r>
              <a:rPr lang="de-DE" dirty="0"/>
              <a:t>	</a:t>
            </a:r>
            <a:r>
              <a:rPr lang="de-DE" dirty="0" smtClean="0"/>
              <a:t>Ü50 Jahre:	7x 	(70 %)</a:t>
            </a:r>
            <a:endParaRPr lang="de-DE" dirty="0"/>
          </a:p>
          <a:p>
            <a:pPr lvl="0"/>
            <a:endParaRPr lang="de-DE" dirty="0"/>
          </a:p>
          <a:p>
            <a:pPr lvl="0">
              <a:defRPr/>
            </a:pPr>
            <a:endParaRPr lang="de-DE" b="1" u="sng" dirty="0">
              <a:solidFill>
                <a:srgbClr val="A7143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95536" y="192122"/>
            <a:ext cx="7098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Soziale Teilhabe am Arbeitsmarkt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und </a:t>
            </a:r>
          </a:p>
          <a:p>
            <a:r>
              <a:rPr lang="de-DE" b="1" dirty="0">
                <a:solidFill>
                  <a:srgbClr val="FFFFFF">
                    <a:lumMod val="65000"/>
                  </a:srgbClr>
                </a:solidFill>
              </a:rPr>
              <a:t>„Teilhabe am Arbeitsmarkt“ (§ 16i SGB II)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24" y="1315802"/>
            <a:ext cx="668106" cy="66810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90" y="1365402"/>
            <a:ext cx="582835" cy="61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7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envorlage Powerpoint Pro Arbei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nvorlage Powerpoint Pro Arbei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Folienvorlage Powerpoint Pro Arbeit</Template>
  <TotalTime>0</TotalTime>
  <Words>2266</Words>
  <Application>Microsoft Office PowerPoint</Application>
  <PresentationFormat>Bildschirmpräsentation (4:3)</PresentationFormat>
  <Paragraphs>432</Paragraphs>
  <Slides>33</Slides>
  <Notes>5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2" baseType="lpstr">
      <vt:lpstr>ＭＳ Ｐゴシック</vt:lpstr>
      <vt:lpstr>Arial</vt:lpstr>
      <vt:lpstr>Arial </vt:lpstr>
      <vt:lpstr>Tahoma</vt:lpstr>
      <vt:lpstr>Times New Roman</vt:lpstr>
      <vt:lpstr>Verdana</vt:lpstr>
      <vt:lpstr>Wingdings</vt:lpstr>
      <vt:lpstr>Folienvorlage Powerpoint Pro Arbeit</vt:lpstr>
      <vt:lpstr>1_Folienvorlage Powerpoint Pro Arbeit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Soziale Teilhabe am Arbeitsmarkt  und  „Teilhabe am Arbeitsmarkt“ (§ 16i SGB II)</vt:lpstr>
      <vt:lpstr>Soziale Teilhabe am Arbeitsmarkt  und  „Teilhabe am Arbeitsmarkt“ (§ 16i SGB II)</vt:lpstr>
      <vt:lpstr>Soziale Teilhabe am Arbeitsmarkt  und  „Teilhabe am Arbeitsmarkt“ (§ 16i SGB II)</vt:lpstr>
      <vt:lpstr>Soziale Teilhabe am Arbeitsmarkt  und  „Teilhabe am Arbeitsmarkt“ (§ 16i SGB II)</vt:lpstr>
      <vt:lpstr>Soziale Teilhabe am Arbeitsmarkt  und  „Teilhabe am Arbeitsmarkt“ (§ 16i SGB II)</vt:lpstr>
      <vt:lpstr>PowerPoint-Präsentation</vt:lpstr>
    </vt:vector>
  </TitlesOfParts>
  <Company>Kreis Offenbach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Pro Arbeit</dc:creator>
  <cp:lastModifiedBy>Reiner, Dirk</cp:lastModifiedBy>
  <cp:revision>426</cp:revision>
  <cp:lastPrinted>2018-12-03T12:06:36Z</cp:lastPrinted>
  <dcterms:created xsi:type="dcterms:W3CDTF">2011-08-10T09:27:34Z</dcterms:created>
  <dcterms:modified xsi:type="dcterms:W3CDTF">2019-04-08T07:26:22Z</dcterms:modified>
</cp:coreProperties>
</file>