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63" r:id="rId4"/>
    <p:sldId id="290" r:id="rId5"/>
    <p:sldId id="264" r:id="rId6"/>
    <p:sldId id="275" r:id="rId7"/>
    <p:sldId id="276" r:id="rId8"/>
    <p:sldId id="269" r:id="rId9"/>
    <p:sldId id="271" r:id="rId10"/>
    <p:sldId id="281" r:id="rId11"/>
    <p:sldId id="282" r:id="rId12"/>
    <p:sldId id="288" r:id="rId13"/>
    <p:sldId id="283" r:id="rId14"/>
    <p:sldId id="284" r:id="rId15"/>
    <p:sldId id="287" r:id="rId16"/>
    <p:sldId id="289" r:id="rId17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02" d="100"/>
          <a:sy n="102" d="100"/>
        </p:scale>
        <p:origin x="64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57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57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5B119-D96A-468C-BBE9-D1B4232EFAB8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6288"/>
            <a:ext cx="2972547" cy="457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3852" y="8686288"/>
            <a:ext cx="2972547" cy="457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ACFFB-27FC-4E8A-AE68-8944EF43C3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655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268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437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39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017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9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3356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68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06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570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237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41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746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475" y="1611547"/>
            <a:ext cx="6761050" cy="19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89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/>
            </a:r>
            <a:br>
              <a:rPr lang="de-DE" dirty="0"/>
            </a:br>
            <a:r>
              <a:rPr lang="de-DE" sz="4000" dirty="0"/>
              <a:t>Gruppendynamische Prozesse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/>
              <a:t>Problem: </a:t>
            </a:r>
            <a:r>
              <a:rPr lang="de-DE" sz="2400" dirty="0"/>
              <a:t>Teilnehmer könnten sich unter Druck gesetzt </a:t>
            </a:r>
            <a:r>
              <a:rPr lang="de-DE" sz="2400" dirty="0" smtClean="0"/>
              <a:t>fühlen, gegenüber anderen Teilnehmern personenbezogene </a:t>
            </a:r>
            <a:r>
              <a:rPr lang="de-DE" sz="2400" dirty="0"/>
              <a:t>D</a:t>
            </a:r>
            <a:r>
              <a:rPr lang="de-DE" sz="2400" dirty="0" smtClean="0"/>
              <a:t>aten zu offenbaren.</a:t>
            </a:r>
          </a:p>
          <a:p>
            <a:pPr marL="0" indent="0">
              <a:buNone/>
            </a:pPr>
            <a:r>
              <a:rPr lang="de-DE" sz="2000" u="sng" dirty="0" smtClean="0"/>
              <a:t>Erforderlich:</a:t>
            </a:r>
          </a:p>
          <a:p>
            <a:r>
              <a:rPr lang="de-DE" sz="2000" dirty="0" smtClean="0"/>
              <a:t>Hinweis</a:t>
            </a:r>
            <a:r>
              <a:rPr lang="de-DE" sz="2000" dirty="0"/>
              <a:t>, darauf, dass die Teilnehmer keine „Echtdaten“ verwenden </a:t>
            </a:r>
            <a:r>
              <a:rPr lang="de-DE" sz="2000" dirty="0" smtClean="0"/>
              <a:t>müssen. </a:t>
            </a:r>
          </a:p>
          <a:p>
            <a:r>
              <a:rPr lang="de-DE" sz="2000" dirty="0" smtClean="0"/>
              <a:t>Sofern es ansonsten erforderlich ist, „Echtdaten“ aufzunehmen, muss den Teilnehmern die Möglichkeit geboten werden, diese im Rahmen von Einzelgesprächen mit den Beschäftigten der Träger anzugeben.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176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/>
            </a:r>
            <a:br>
              <a:rPr lang="de-DE" dirty="0"/>
            </a:br>
            <a:r>
              <a:rPr lang="de-DE" sz="4000" dirty="0" smtClean="0"/>
              <a:t>Testierverfahren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de-DE" sz="2100" dirty="0" smtClean="0"/>
              <a:t>Nicht zur Aufgabenerfüllung nach dem SGB II und für eine erfolgreiche Durchführung der Maßnahme erforderlich</a:t>
            </a:r>
          </a:p>
          <a:p>
            <a:pPr marL="0" indent="0">
              <a:buNone/>
            </a:pPr>
            <a:endParaRPr lang="de-DE" sz="21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de-DE" sz="2400" b="1" dirty="0" smtClean="0"/>
              <a:t>Problem</a:t>
            </a:r>
            <a:r>
              <a:rPr lang="de-DE" sz="2400" b="1" dirty="0"/>
              <a:t>: </a:t>
            </a:r>
            <a:r>
              <a:rPr lang="de-DE" sz="2400" dirty="0"/>
              <a:t>Teilnehmer </a:t>
            </a:r>
            <a:r>
              <a:rPr lang="de-DE" sz="2400" dirty="0" smtClean="0"/>
              <a:t>können auch nicht wirksam einwilligen, da sie nicht überschauen können, was genau sie bei der Durchführung des Tests preisgeben.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2000" u="sng" dirty="0" smtClean="0"/>
              <a:t>Erforderlich:</a:t>
            </a:r>
          </a:p>
          <a:p>
            <a:r>
              <a:rPr lang="de-DE" sz="2000" dirty="0" smtClean="0"/>
              <a:t>Hinweis</a:t>
            </a:r>
            <a:r>
              <a:rPr lang="de-DE" sz="2000" dirty="0"/>
              <a:t>, darauf, dass </a:t>
            </a:r>
            <a:r>
              <a:rPr lang="de-DE" sz="2000" dirty="0" smtClean="0"/>
              <a:t>die Durchführung eines Tests ein freiwilliges Angebot ist.</a:t>
            </a:r>
          </a:p>
          <a:p>
            <a:r>
              <a:rPr lang="de-DE" sz="2000" dirty="0" smtClean="0"/>
              <a:t>Klarstellung, dass die Testergebnisse nur für den </a:t>
            </a:r>
            <a:r>
              <a:rPr lang="de-DE" sz="2000" dirty="0"/>
              <a:t>T</a:t>
            </a:r>
            <a:r>
              <a:rPr lang="de-DE" sz="2000" dirty="0" smtClean="0"/>
              <a:t>eilnehmer bestimmt sind und weder von dem Träger protokolliert noch weitergegeben werden.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1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/>
            </a:r>
            <a:br>
              <a:rPr lang="de-DE" dirty="0"/>
            </a:br>
            <a:r>
              <a:rPr lang="de-DE" sz="4000" dirty="0" smtClean="0"/>
              <a:t>Beurteilungsbögen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91630"/>
            <a:ext cx="8229600" cy="3102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smtClean="0"/>
              <a:t>- Interesse der Träger an Feedback zur Verbesserung und Planung von Maßnahmen</a:t>
            </a:r>
          </a:p>
          <a:p>
            <a:pPr>
              <a:buFontTx/>
              <a:buChar char="-"/>
            </a:pPr>
            <a:endParaRPr lang="de-DE" sz="2400" dirty="0"/>
          </a:p>
          <a:p>
            <a:pPr marL="0" indent="0">
              <a:buNone/>
            </a:pPr>
            <a:r>
              <a:rPr lang="de-DE" sz="2000" u="sng" dirty="0" smtClean="0"/>
              <a:t>Erforderlich:</a:t>
            </a:r>
          </a:p>
          <a:p>
            <a:r>
              <a:rPr lang="de-DE" sz="2000" dirty="0" smtClean="0"/>
              <a:t>Anonymität der Einträge muss sichergestellt sein.</a:t>
            </a:r>
          </a:p>
        </p:txBody>
      </p:sp>
    </p:spTree>
    <p:extLst>
      <p:ext uri="{BB962C8B-B14F-4D97-AF65-F5344CB8AC3E}">
        <p14:creationId xmlns:p14="http://schemas.microsoft.com/office/powerpoint/2010/main" val="276368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/>
            </a:r>
            <a:br>
              <a:rPr lang="de-DE" dirty="0"/>
            </a:br>
            <a:r>
              <a:rPr lang="de-DE" sz="2900" dirty="0" smtClean="0"/>
              <a:t>Individuelle Beratungs- und Unterstützungsangebote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de-DE" sz="2000" dirty="0" smtClean="0"/>
              <a:t>Können zum Erfolg der Maßnahme und zur </a:t>
            </a:r>
            <a:r>
              <a:rPr lang="de-DE" sz="2000" dirty="0"/>
              <a:t>b</a:t>
            </a:r>
            <a:r>
              <a:rPr lang="de-DE" sz="2000" dirty="0" smtClean="0"/>
              <a:t>esseren </a:t>
            </a:r>
            <a:r>
              <a:rPr lang="de-DE" sz="2000" dirty="0"/>
              <a:t>V</a:t>
            </a:r>
            <a:r>
              <a:rPr lang="de-DE" sz="2000" dirty="0" smtClean="0"/>
              <a:t>ermittlung durch den </a:t>
            </a:r>
            <a:r>
              <a:rPr lang="de-DE" sz="2000" dirty="0" err="1" smtClean="0"/>
              <a:t>Jobcoach</a:t>
            </a:r>
            <a:r>
              <a:rPr lang="de-DE" sz="2000" dirty="0" smtClean="0"/>
              <a:t> beitragen</a:t>
            </a:r>
          </a:p>
          <a:p>
            <a:pPr marL="0" indent="0">
              <a:buNone/>
            </a:pPr>
            <a:endParaRPr lang="de-DE" sz="2100" dirty="0" smtClean="0"/>
          </a:p>
          <a:p>
            <a:pPr marL="0" indent="0">
              <a:buNone/>
            </a:pPr>
            <a:r>
              <a:rPr lang="de-DE" sz="2000" u="sng" dirty="0" smtClean="0"/>
              <a:t>Erforderlich:</a:t>
            </a:r>
          </a:p>
          <a:p>
            <a:r>
              <a:rPr lang="de-DE" sz="2000" dirty="0" smtClean="0"/>
              <a:t>Hinweis</a:t>
            </a:r>
            <a:r>
              <a:rPr lang="de-DE" sz="2000" dirty="0"/>
              <a:t>, </a:t>
            </a:r>
            <a:r>
              <a:rPr lang="de-DE" sz="2000" dirty="0" smtClean="0"/>
              <a:t>dass es sich um freiwillige Angebote handelt, die nicht in Anspruch genommen werden müssen.</a:t>
            </a:r>
          </a:p>
          <a:p>
            <a:r>
              <a:rPr lang="de-DE" sz="2000" dirty="0" smtClean="0"/>
              <a:t>Klarstellung, dass die Inhalte vertraulich behandelt werden und einzelne, konkret bezeichnete Informationen nur mir Einwilligung weitergegeben werden.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069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/>
            </a:r>
            <a:br>
              <a:rPr lang="de-DE" dirty="0"/>
            </a:br>
            <a:r>
              <a:rPr lang="de-DE" sz="4000" dirty="0" smtClean="0"/>
              <a:t>Problem aus der Praxis: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de-DE" sz="2400" b="1" dirty="0" smtClean="0"/>
              <a:t>Unterlagen / Verträge des Trägers zur Unterschrift des Teilnehmers:</a:t>
            </a:r>
          </a:p>
          <a:p>
            <a:pPr marL="0" indent="0">
              <a:buNone/>
            </a:pPr>
            <a:r>
              <a:rPr lang="de-DE" sz="2000" dirty="0" smtClean="0"/>
              <a:t>- Es besteht für den </a:t>
            </a:r>
            <a:r>
              <a:rPr lang="de-DE" sz="2000" dirty="0"/>
              <a:t>T</a:t>
            </a:r>
            <a:r>
              <a:rPr lang="de-DE" sz="2000" dirty="0" smtClean="0"/>
              <a:t>eilnehmer keine Pflicht zur Unterzeichnung, für ihn maßgeblich ist die mit dem </a:t>
            </a:r>
            <a:r>
              <a:rPr lang="de-DE" sz="2000" dirty="0" err="1" smtClean="0"/>
              <a:t>Jobcoach</a:t>
            </a:r>
            <a:r>
              <a:rPr lang="de-DE" sz="2000" dirty="0" smtClean="0"/>
              <a:t> getroffene Eingliederungsvereinbarung!</a:t>
            </a:r>
          </a:p>
          <a:p>
            <a:pPr marL="0" indent="0">
              <a:buNone/>
            </a:pPr>
            <a:r>
              <a:rPr lang="de-DE" sz="2000" dirty="0" smtClean="0"/>
              <a:t>- Ausnahmen können sich bei der Hausordnung und der Datenschutzerklärung des Trägers ergeben (Wahrung der </a:t>
            </a:r>
            <a:r>
              <a:rPr lang="de-DE" sz="2000" dirty="0"/>
              <a:t>D</a:t>
            </a:r>
            <a:r>
              <a:rPr lang="de-DE" sz="2000" dirty="0" smtClean="0"/>
              <a:t>aten der anderen Teilnehmer), wenn sich daraus Störungen der Maßnahme ergeben.</a:t>
            </a:r>
          </a:p>
          <a:p>
            <a:pPr marL="0" indent="0">
              <a:buNone/>
            </a:pPr>
            <a:r>
              <a:rPr lang="de-DE" sz="2000" dirty="0" smtClean="0"/>
              <a:t>- </a:t>
            </a:r>
            <a:r>
              <a:rPr lang="de-DE" sz="2000" b="1" dirty="0" smtClean="0"/>
              <a:t>Achtung: </a:t>
            </a:r>
            <a:r>
              <a:rPr lang="de-DE" sz="2000" dirty="0" smtClean="0"/>
              <a:t>Datenschutzerklärung des Trägers ist nicht mit der Einwilligungserklärung zu Datenweitergabe zu verwechseln!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202168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141635"/>
          </a:xfrm>
        </p:spPr>
        <p:txBody>
          <a:bodyPr>
            <a:normAutofit/>
          </a:bodyPr>
          <a:lstStyle/>
          <a:p>
            <a:pPr algn="l"/>
            <a:r>
              <a:rPr lang="de-DE" sz="3500" dirty="0" smtClean="0"/>
              <a:t>Einwilligung zur Weitergabe von Daten:</a:t>
            </a:r>
            <a:endParaRPr lang="de-DE" sz="35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7654"/>
            <a:ext cx="8229600" cy="2886968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Die Nichterteilung einer Einwilligung bedeutet keinen Nachteil und keine weiteren Konsequenzen für den Teilnehmer und hat lediglich zur Folge, dass die entsprechenden Informationen nicht weitergegeben werden dürfen.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983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3517"/>
            <a:ext cx="8229600" cy="576065"/>
          </a:xfrm>
        </p:spPr>
        <p:txBody>
          <a:bodyPr>
            <a:noAutofit/>
          </a:bodyPr>
          <a:lstStyle/>
          <a:p>
            <a:pPr algn="l">
              <a:spcBef>
                <a:spcPts val="3000"/>
              </a:spcBef>
              <a:spcAft>
                <a:spcPts val="600"/>
              </a:spcAft>
            </a:pPr>
            <a:r>
              <a:rPr lang="de-DE" sz="2300" dirty="0" smtClean="0"/>
              <a:t>Im Ergebnis:</a:t>
            </a:r>
            <a:endParaRPr lang="de-DE" sz="1600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/>
        </p:blipFill>
        <p:spPr>
          <a:xfrm>
            <a:off x="971600" y="1200150"/>
            <a:ext cx="7128792" cy="3459832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6804248" y="4228083"/>
            <a:ext cx="1738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 smtClean="0"/>
              <a:t>Maßnahmebezogene</a:t>
            </a:r>
            <a:r>
              <a:rPr lang="de-DE" sz="1000" dirty="0" smtClean="0"/>
              <a:t> </a:t>
            </a:r>
            <a:r>
              <a:rPr lang="de-DE" sz="1000" dirty="0"/>
              <a:t>D</a:t>
            </a:r>
            <a:r>
              <a:rPr lang="de-DE" sz="1000" dirty="0" smtClean="0"/>
              <a:t>aten</a:t>
            </a:r>
            <a:endParaRPr lang="de-DE" sz="1000" dirty="0"/>
          </a:p>
        </p:txBody>
      </p:sp>
      <p:sp>
        <p:nvSpPr>
          <p:cNvPr id="6" name="Textfeld 5"/>
          <p:cNvSpPr txBox="1"/>
          <p:nvPr/>
        </p:nvSpPr>
        <p:spPr>
          <a:xfrm>
            <a:off x="683568" y="4228084"/>
            <a:ext cx="18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/>
              <a:t>Teilnehmerbezogene Daten</a:t>
            </a:r>
            <a:endParaRPr lang="de-DE" sz="1000" dirty="0"/>
          </a:p>
        </p:txBody>
      </p:sp>
      <p:sp>
        <p:nvSpPr>
          <p:cNvPr id="7" name="Textfeld 6"/>
          <p:cNvSpPr txBox="1"/>
          <p:nvPr/>
        </p:nvSpPr>
        <p:spPr>
          <a:xfrm>
            <a:off x="3491880" y="1006756"/>
            <a:ext cx="2016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/>
              <a:t>Personendaten des </a:t>
            </a:r>
            <a:r>
              <a:rPr lang="de-DE" sz="1000" dirty="0"/>
              <a:t>T</a:t>
            </a:r>
            <a:r>
              <a:rPr lang="de-DE" sz="1000" dirty="0" smtClean="0"/>
              <a:t>eilnehmers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70907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55527"/>
            <a:ext cx="8229600" cy="792088"/>
          </a:xfrm>
        </p:spPr>
        <p:txBody>
          <a:bodyPr>
            <a:normAutofit/>
          </a:bodyPr>
          <a:lstStyle/>
          <a:p>
            <a:pPr algn="l"/>
            <a:r>
              <a:rPr lang="de-DE" sz="3200" dirty="0">
                <a:solidFill>
                  <a:srgbClr val="191B0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Datenschutzbeauftragte der Pro Arbeit</a:t>
            </a:r>
            <a:endParaRPr lang="de-D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9663"/>
            <a:ext cx="8229600" cy="2520280"/>
          </a:xfrm>
        </p:spPr>
        <p:txBody>
          <a:bodyPr>
            <a:normAutofit fontScale="92500" lnSpcReduction="20000"/>
          </a:bodyPr>
          <a:lstStyle/>
          <a:p>
            <a:r>
              <a:rPr lang="pl-PL" sz="2800" dirty="0"/>
              <a:t>Katja Zucca 	Tel.: 06074 / 8058 – </a:t>
            </a:r>
            <a:r>
              <a:rPr lang="pl-PL" sz="2800" dirty="0" smtClean="0"/>
              <a:t>506</a:t>
            </a:r>
            <a:endParaRPr lang="de-DE" sz="2800" dirty="0" smtClean="0"/>
          </a:p>
          <a:p>
            <a:endParaRPr lang="de-DE" sz="2800" dirty="0"/>
          </a:p>
          <a:p>
            <a:r>
              <a:rPr lang="pl-PL" sz="2800" dirty="0"/>
              <a:t>Samira Mey	</a:t>
            </a:r>
            <a:r>
              <a:rPr lang="pl-PL" sz="2800" dirty="0" smtClean="0"/>
              <a:t>Tel</a:t>
            </a:r>
            <a:r>
              <a:rPr lang="pl-PL" sz="2800" dirty="0"/>
              <a:t>.: 06074 / 8058 – 416</a:t>
            </a:r>
          </a:p>
          <a:p>
            <a:endParaRPr lang="de-DE" sz="2800" dirty="0" smtClean="0"/>
          </a:p>
          <a:p>
            <a:pPr marL="0" indent="0">
              <a:buNone/>
            </a:pPr>
            <a:endParaRPr lang="pl-PL" sz="2800" dirty="0"/>
          </a:p>
          <a:p>
            <a:pPr marL="0" indent="0">
              <a:buNone/>
            </a:pPr>
            <a:r>
              <a:rPr lang="de-DE" sz="2400" dirty="0"/>
              <a:t>E-Mail- Postfach: datenschutz@proarbeit-kreis-of.de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65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994171"/>
          </a:xfrm>
        </p:spPr>
        <p:txBody>
          <a:bodyPr>
            <a:noAutofit/>
          </a:bodyPr>
          <a:lstStyle/>
          <a:p>
            <a:pPr algn="l">
              <a:spcBef>
                <a:spcPts val="3000"/>
              </a:spcBef>
              <a:spcAft>
                <a:spcPts val="600"/>
              </a:spcAft>
            </a:pPr>
            <a:r>
              <a:rPr lang="de-DE" sz="2300" dirty="0"/>
              <a:t>Inwieweit betrifft Datenschutz die Träger </a:t>
            </a:r>
            <a:r>
              <a:rPr lang="de-DE" sz="2300" dirty="0" smtClean="0"/>
              <a:t>und </a:t>
            </a:r>
            <a:r>
              <a:rPr lang="de-DE" sz="2300" dirty="0"/>
              <a:t>die Pro Arbeit?</a:t>
            </a:r>
            <a:br>
              <a:rPr lang="de-DE" sz="2300" dirty="0"/>
            </a:br>
            <a:r>
              <a:rPr lang="de-DE" sz="1600" dirty="0" smtClean="0"/>
              <a:t>In </a:t>
            </a:r>
            <a:r>
              <a:rPr lang="de-DE" sz="1600" dirty="0"/>
              <a:t>welchen Konstellationen können sich datenschutzrechtliche Fragen ergeben?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200150"/>
            <a:ext cx="7128792" cy="345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1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e-DE" sz="4000" dirty="0" smtClean="0"/>
              <a:t>Rechtliche Grundlagen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Art 6 Abs.1 S.1 </a:t>
            </a:r>
            <a:r>
              <a:rPr lang="de-DE" dirty="0" smtClean="0"/>
              <a:t>DS-GVO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	</a:t>
            </a:r>
            <a:r>
              <a:rPr lang="de-DE" sz="2100" dirty="0"/>
              <a:t>- </a:t>
            </a:r>
            <a:r>
              <a:rPr lang="de-DE" sz="2100" dirty="0" err="1"/>
              <a:t>lit</a:t>
            </a:r>
            <a:r>
              <a:rPr lang="de-DE" sz="2100" dirty="0"/>
              <a:t>. a) „Einwilligung“</a:t>
            </a:r>
          </a:p>
          <a:p>
            <a:pPr marL="0" indent="0">
              <a:buNone/>
            </a:pPr>
            <a:r>
              <a:rPr lang="de-DE" sz="2100" dirty="0" smtClean="0"/>
              <a:t>	- </a:t>
            </a:r>
            <a:r>
              <a:rPr lang="de-DE" sz="2100" dirty="0" err="1" smtClean="0"/>
              <a:t>lit</a:t>
            </a:r>
            <a:r>
              <a:rPr lang="de-DE" sz="2100" dirty="0" smtClean="0"/>
              <a:t>. b) „Vertrag“</a:t>
            </a:r>
          </a:p>
          <a:p>
            <a:pPr marL="0" indent="0">
              <a:buNone/>
            </a:pPr>
            <a:r>
              <a:rPr lang="de-DE" sz="2100" dirty="0"/>
              <a:t>	- </a:t>
            </a:r>
            <a:r>
              <a:rPr lang="de-DE" sz="2100" dirty="0" err="1"/>
              <a:t>lit</a:t>
            </a:r>
            <a:r>
              <a:rPr lang="de-DE" sz="2100" dirty="0"/>
              <a:t>. c) „ rechtliche Verpflichtung“</a:t>
            </a:r>
          </a:p>
          <a:p>
            <a:pPr marL="0" indent="0">
              <a:buNone/>
            </a:pPr>
            <a:r>
              <a:rPr lang="de-DE" sz="2100" dirty="0" smtClean="0"/>
              <a:t>	- </a:t>
            </a:r>
            <a:r>
              <a:rPr lang="de-DE" sz="2100" dirty="0" err="1"/>
              <a:t>lit</a:t>
            </a:r>
            <a:r>
              <a:rPr lang="de-DE" sz="2100" dirty="0"/>
              <a:t>. f) „berechtigtes Interesse“</a:t>
            </a:r>
          </a:p>
          <a:p>
            <a:r>
              <a:rPr lang="de-DE" dirty="0" smtClean="0"/>
              <a:t>§ </a:t>
            </a:r>
            <a:r>
              <a:rPr lang="de-DE" dirty="0"/>
              <a:t>50 Abs.1  Satz. 1 SGB II – Datenübermittlung </a:t>
            </a:r>
            <a:endParaRPr lang="de-DE" dirty="0" smtClean="0"/>
          </a:p>
          <a:p>
            <a:r>
              <a:rPr lang="de-DE" dirty="0"/>
              <a:t>§ 61 SGB II - Auskunftspflichten </a:t>
            </a:r>
            <a:br>
              <a:rPr lang="de-DE" dirty="0"/>
            </a:br>
            <a:r>
              <a:rPr lang="de-DE" dirty="0"/>
              <a:t>bei Leistungen zur Eingliederung in Arbeit</a:t>
            </a:r>
          </a:p>
        </p:txBody>
      </p:sp>
    </p:spTree>
    <p:extLst>
      <p:ext uri="{BB962C8B-B14F-4D97-AF65-F5344CB8AC3E}">
        <p14:creationId xmlns:p14="http://schemas.microsoft.com/office/powerpoint/2010/main" val="2889069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11509"/>
            <a:ext cx="8229600" cy="720081"/>
          </a:xfrm>
        </p:spPr>
        <p:txBody>
          <a:bodyPr>
            <a:normAutofit/>
          </a:bodyPr>
          <a:lstStyle/>
          <a:p>
            <a:pPr algn="l"/>
            <a:r>
              <a:rPr lang="de-DE" sz="4000" dirty="0"/>
              <a:t>Träger – Pro Arbeit Jobcoaching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2200" dirty="0"/>
              <a:t>Allgemeine </a:t>
            </a:r>
            <a:r>
              <a:rPr lang="de-DE" sz="2200" dirty="0" smtClean="0"/>
              <a:t>Personendaten der Teilnehmer </a:t>
            </a:r>
            <a:r>
              <a:rPr lang="de-DE" sz="2200" dirty="0"/>
              <a:t>(Identifizierung </a:t>
            </a:r>
            <a:r>
              <a:rPr lang="de-DE" sz="2200" dirty="0" smtClean="0"/>
              <a:t>/ Zuordnung)</a:t>
            </a:r>
            <a:endParaRPr lang="de-DE" sz="2200" dirty="0"/>
          </a:p>
          <a:p>
            <a:r>
              <a:rPr lang="de-DE" sz="2200" dirty="0"/>
              <a:t>Anwesenheits- und Fehlzeiten</a:t>
            </a:r>
          </a:p>
          <a:p>
            <a:r>
              <a:rPr lang="de-DE" sz="2200" dirty="0"/>
              <a:t>Leistungen und Verhalten während der Maßnahme</a:t>
            </a:r>
          </a:p>
          <a:p>
            <a:r>
              <a:rPr lang="de-DE" sz="2200" dirty="0"/>
              <a:t>Weitere persönliche Sachverhalte, die Auswirkungen auf die weitere Hilfen bzw. Eingliederungsplanung durch den </a:t>
            </a:r>
            <a:r>
              <a:rPr lang="de-DE" sz="2200" dirty="0" err="1"/>
              <a:t>Jobcoach</a:t>
            </a:r>
            <a:r>
              <a:rPr lang="de-DE" sz="2200" dirty="0"/>
              <a:t> haben </a:t>
            </a:r>
            <a:r>
              <a:rPr lang="de-DE" sz="2200" dirty="0" smtClean="0"/>
              <a:t>könnten???  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sz="2000" dirty="0" smtClean="0"/>
              <a:t>	</a:t>
            </a:r>
            <a:r>
              <a:rPr lang="de-DE" sz="2200" dirty="0" smtClean="0"/>
              <a:t>z.B. </a:t>
            </a:r>
            <a:r>
              <a:rPr lang="de-DE" sz="2000" dirty="0" smtClean="0"/>
              <a:t>	</a:t>
            </a:r>
            <a:r>
              <a:rPr lang="de-DE" sz="1700" dirty="0"/>
              <a:t>-</a:t>
            </a:r>
            <a:r>
              <a:rPr lang="de-DE" sz="1700" dirty="0" smtClean="0"/>
              <a:t> Lebenssituation</a:t>
            </a:r>
          </a:p>
          <a:p>
            <a:pPr marL="0" indent="0">
              <a:buNone/>
            </a:pPr>
            <a:r>
              <a:rPr lang="de-DE" sz="1700" dirty="0"/>
              <a:t>	</a:t>
            </a:r>
            <a:r>
              <a:rPr lang="de-DE" sz="1700" dirty="0" smtClean="0"/>
              <a:t>	- Suchterkrankungen</a:t>
            </a:r>
          </a:p>
          <a:p>
            <a:pPr marL="0" indent="0">
              <a:buNone/>
            </a:pPr>
            <a:r>
              <a:rPr lang="de-DE" sz="1700" dirty="0"/>
              <a:t>	</a:t>
            </a:r>
            <a:r>
              <a:rPr lang="de-DE" sz="1700" dirty="0" smtClean="0"/>
              <a:t>	- gesundheitliche Einschränkungen</a:t>
            </a:r>
          </a:p>
          <a:p>
            <a:pPr marL="0" indent="0">
              <a:buNone/>
            </a:pPr>
            <a:r>
              <a:rPr lang="de-DE" sz="1700" dirty="0"/>
              <a:t>	</a:t>
            </a:r>
            <a:r>
              <a:rPr lang="de-DE" sz="1700" dirty="0" smtClean="0"/>
              <a:t>	- Schulden</a:t>
            </a:r>
          </a:p>
          <a:p>
            <a:pPr marL="0" indent="0">
              <a:buNone/>
            </a:pPr>
            <a:r>
              <a:rPr lang="de-DE" sz="1700" dirty="0"/>
              <a:t>	</a:t>
            </a:r>
            <a:r>
              <a:rPr lang="de-DE" sz="1700" dirty="0" smtClean="0"/>
              <a:t>	- Familienumstände</a:t>
            </a:r>
          </a:p>
          <a:p>
            <a:pPr marL="0" indent="0">
              <a:buNone/>
            </a:pPr>
            <a:r>
              <a:rPr lang="de-DE" sz="1700" dirty="0"/>
              <a:t>	</a:t>
            </a:r>
            <a:r>
              <a:rPr lang="de-DE" sz="1700" dirty="0" smtClean="0"/>
              <a:t>	- Besondere Ereignisse (Sterbefälle, Erkrankung enger Freunde)</a:t>
            </a:r>
          </a:p>
          <a:p>
            <a:pPr marL="0" indent="0">
              <a:buNone/>
            </a:pPr>
            <a:r>
              <a:rPr lang="de-DE" sz="1700" dirty="0"/>
              <a:t>	</a:t>
            </a:r>
            <a:r>
              <a:rPr lang="de-DE" sz="1700" dirty="0" smtClean="0"/>
              <a:t>	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40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dirty="0"/>
              <a:t>Weitere persönliche Sachverhalte, die Auswirkungen auf die weitere Hilfen bzw. Eingliederungsplanung durch den </a:t>
            </a:r>
            <a:r>
              <a:rPr lang="de-DE" sz="2000" dirty="0" err="1"/>
              <a:t>Jobcoach</a:t>
            </a:r>
            <a:r>
              <a:rPr lang="de-DE" sz="2000" dirty="0"/>
              <a:t> haben könnten???   </a:t>
            </a:r>
          </a:p>
          <a:p>
            <a:pPr marL="0" indent="0">
              <a:buNone/>
            </a:pPr>
            <a:r>
              <a:rPr lang="de-DE" dirty="0" smtClean="0"/>
              <a:t>	</a:t>
            </a:r>
            <a:r>
              <a:rPr lang="de-DE" sz="2000" dirty="0" smtClean="0"/>
              <a:t>z.B. </a:t>
            </a:r>
            <a:r>
              <a:rPr lang="de-DE" dirty="0" smtClean="0"/>
              <a:t>	</a:t>
            </a:r>
            <a:r>
              <a:rPr lang="de-DE" sz="1400" dirty="0" smtClean="0"/>
              <a:t>- Lebenssituation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400" dirty="0" smtClean="0"/>
              <a:t>		- Suchterkrankungen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1400" dirty="0" smtClean="0"/>
              <a:t>		- gesundheitliche Einschränkungen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1400" dirty="0" smtClean="0"/>
              <a:t>		- Schulden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1400" dirty="0" smtClean="0"/>
              <a:t>		- Familienumstände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1400" dirty="0" smtClean="0"/>
              <a:t>		- Besondere Ereignisse (Sterbefälle, Erkrankung enger Freunde)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de-DE" sz="2400" b="1" dirty="0" smtClean="0"/>
              <a:t>	Nur mit Einwilligung!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122030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Daraus folgt: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7654"/>
            <a:ext cx="8229600" cy="2886968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Die Nichterteilung einer Einwilligung bedeutet keinen Nachteil und keine weiteren Konsequenzen für den Teilnehmer und hat lediglich zur Folge, dass die entsprechenden Informationen nicht weitergegeben werden dürfen.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751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11509"/>
            <a:ext cx="8229600" cy="788642"/>
          </a:xfrm>
        </p:spPr>
        <p:txBody>
          <a:bodyPr>
            <a:normAutofit/>
          </a:bodyPr>
          <a:lstStyle/>
          <a:p>
            <a:pPr algn="l"/>
            <a:r>
              <a:rPr lang="de-DE" sz="3100" dirty="0"/>
              <a:t>Träger  -  Pro </a:t>
            </a:r>
            <a:r>
              <a:rPr lang="de-DE" sz="3100" dirty="0" smtClean="0"/>
              <a:t>Arbeit </a:t>
            </a:r>
            <a:r>
              <a:rPr lang="de-DE" sz="3100" dirty="0" err="1" smtClean="0"/>
              <a:t>Maßnahmemanagement</a:t>
            </a:r>
            <a:endParaRPr lang="de-DE" sz="3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b="1" dirty="0"/>
              <a:t>Qualitätsprüfung und Kontrolle</a:t>
            </a:r>
          </a:p>
          <a:p>
            <a:r>
              <a:rPr lang="de-DE" sz="2000" dirty="0" smtClean="0"/>
              <a:t>Arbeitnehmerdaten der Beschäftigten der Maßnahme</a:t>
            </a:r>
          </a:p>
          <a:p>
            <a:pPr marL="0" indent="0">
              <a:buNone/>
            </a:pPr>
            <a:r>
              <a:rPr lang="de-DE" sz="2000" dirty="0" smtClean="0"/>
              <a:t>	</a:t>
            </a:r>
            <a:r>
              <a:rPr lang="de-DE" sz="1600" dirty="0" smtClean="0"/>
              <a:t>(Kontrolle der Einhaltung der Anforderungen an die Qualifikation des 	Personals, den eingesetzten Personalschlüssel, der vorgeschriebene 	Arbeitsbedingungen)</a:t>
            </a:r>
            <a:endParaRPr lang="de-DE" sz="1600" dirty="0"/>
          </a:p>
          <a:p>
            <a:r>
              <a:rPr lang="de-DE" sz="2000" dirty="0" smtClean="0"/>
              <a:t>Bericht über den Verlauf der Maßnahme</a:t>
            </a:r>
          </a:p>
          <a:p>
            <a:pPr marL="914400" lvl="2" indent="0">
              <a:buNone/>
            </a:pPr>
            <a:r>
              <a:rPr lang="de-DE" sz="1600" dirty="0" smtClean="0"/>
              <a:t>(Kontrolle des </a:t>
            </a:r>
            <a:r>
              <a:rPr lang="de-DE" sz="1600" dirty="0" err="1" smtClean="0"/>
              <a:t>Maßnahmeerfolges</a:t>
            </a:r>
            <a:r>
              <a:rPr lang="de-DE" sz="1600" dirty="0" smtClean="0"/>
              <a:t>)</a:t>
            </a:r>
          </a:p>
          <a:p>
            <a:pPr marL="914400" lvl="2" indent="0">
              <a:buNone/>
            </a:pPr>
            <a:r>
              <a:rPr lang="de-DE" sz="1600" b="1" dirty="0" smtClean="0"/>
              <a:t>Achtung: </a:t>
            </a:r>
            <a:r>
              <a:rPr lang="de-DE" sz="1600" dirty="0" smtClean="0"/>
              <a:t>Es dürfen dabei keine Angaben gemacht werden, die Rückschlüsse auf einen </a:t>
            </a:r>
            <a:r>
              <a:rPr lang="de-DE" sz="1600" dirty="0"/>
              <a:t>T</a:t>
            </a:r>
            <a:r>
              <a:rPr lang="de-DE" sz="1600" dirty="0" smtClean="0"/>
              <a:t>eilnehmer zulassen.</a:t>
            </a:r>
            <a:endParaRPr lang="de-DE" sz="1600" b="1" dirty="0"/>
          </a:p>
        </p:txBody>
      </p:sp>
    </p:spTree>
    <p:extLst>
      <p:ext uri="{BB962C8B-B14F-4D97-AF65-F5344CB8AC3E}">
        <p14:creationId xmlns:p14="http://schemas.microsoft.com/office/powerpoint/2010/main" val="59992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3517"/>
            <a:ext cx="8229600" cy="716634"/>
          </a:xfrm>
        </p:spPr>
        <p:txBody>
          <a:bodyPr>
            <a:normAutofit/>
          </a:bodyPr>
          <a:lstStyle/>
          <a:p>
            <a:pPr algn="l"/>
            <a:r>
              <a:rPr lang="de-DE" sz="4000" dirty="0"/>
              <a:t>Träger - Teilnehmer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47613"/>
            <a:ext cx="8229600" cy="324700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dirty="0"/>
              <a:t>Gruppendynamische Prozesse</a:t>
            </a:r>
          </a:p>
          <a:p>
            <a:pPr>
              <a:lnSpc>
                <a:spcPct val="170000"/>
              </a:lnSpc>
            </a:pPr>
            <a:r>
              <a:rPr lang="de-DE" sz="2300" dirty="0"/>
              <a:t>Rollenspiele</a:t>
            </a:r>
          </a:p>
          <a:p>
            <a:r>
              <a:rPr lang="de-DE" sz="2300" dirty="0" smtClean="0"/>
              <a:t>Gruppenübungen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de-DE" dirty="0" smtClean="0"/>
              <a:t>Testierverfahren</a:t>
            </a:r>
            <a:endParaRPr lang="de-DE" dirty="0"/>
          </a:p>
          <a:p>
            <a:r>
              <a:rPr lang="de-DE" sz="2300" dirty="0" smtClean="0"/>
              <a:t>Psychologische Persönlichkeitstests</a:t>
            </a:r>
          </a:p>
          <a:p>
            <a:r>
              <a:rPr lang="de-DE" sz="2300" dirty="0" smtClean="0"/>
              <a:t>IQ-Tests</a:t>
            </a:r>
          </a:p>
          <a:p>
            <a:pPr marL="0" indent="0">
              <a:buNone/>
            </a:pPr>
            <a:endParaRPr lang="de-DE" sz="23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 smtClean="0"/>
              <a:t>Individuelle </a:t>
            </a:r>
            <a:r>
              <a:rPr lang="de-DE" dirty="0"/>
              <a:t>Beratungs- und Unterstützungsangebote</a:t>
            </a:r>
          </a:p>
          <a:p>
            <a:r>
              <a:rPr lang="de-DE" sz="2300" dirty="0" smtClean="0"/>
              <a:t>Familiäre Probleme</a:t>
            </a:r>
            <a:endParaRPr lang="de-DE" sz="2300" dirty="0"/>
          </a:p>
          <a:p>
            <a:r>
              <a:rPr lang="de-DE" sz="2300" dirty="0" smtClean="0"/>
              <a:t>Suchtproblematiken</a:t>
            </a:r>
          </a:p>
          <a:p>
            <a:pPr marL="0" indent="0">
              <a:buNone/>
            </a:pPr>
            <a:endParaRPr lang="de-DE" sz="23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B</a:t>
            </a:r>
            <a:r>
              <a:rPr lang="de-DE" dirty="0" smtClean="0"/>
              <a:t>eurteilungsbögen</a:t>
            </a:r>
            <a:endParaRPr lang="de-DE" dirty="0"/>
          </a:p>
          <a:p>
            <a:pPr marL="0" indent="0">
              <a:buNone/>
            </a:pPr>
            <a:endParaRPr lang="de-DE" sz="23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832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_Vorlage_2016_PowerPoint_16zu9 [Schreibgeschützt]" id="{8FA5E5CB-7FEC-4093-B719-FE1D651A3918}" vid="{9EBCE42D-5C76-4F39-8323-21FB892CC30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PA_Vorlage_2016_PowerPoint_16zu9</Template>
  <TotalTime>0</TotalTime>
  <Words>486</Words>
  <Application>Microsoft Office PowerPoint</Application>
  <PresentationFormat>Bildschirmpräsentation (16:9)</PresentationFormat>
  <Paragraphs>92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9" baseType="lpstr">
      <vt:lpstr>Arial</vt:lpstr>
      <vt:lpstr>Calibri</vt:lpstr>
      <vt:lpstr>Larissa</vt:lpstr>
      <vt:lpstr>PowerPoint-Präsentation</vt:lpstr>
      <vt:lpstr>Datenschutzbeauftragte der Pro Arbeit</vt:lpstr>
      <vt:lpstr>Inwieweit betrifft Datenschutz die Träger und die Pro Arbeit? In welchen Konstellationen können sich datenschutzrechtliche Fragen ergeben?</vt:lpstr>
      <vt:lpstr>Rechtliche Grundlagen</vt:lpstr>
      <vt:lpstr>Träger – Pro Arbeit Jobcoaching</vt:lpstr>
      <vt:lpstr>PowerPoint-Präsentation</vt:lpstr>
      <vt:lpstr>Daraus folgt:</vt:lpstr>
      <vt:lpstr>Träger  -  Pro Arbeit Maßnahmemanagement</vt:lpstr>
      <vt:lpstr>Träger - Teilnehmer</vt:lpstr>
      <vt:lpstr> Gruppendynamische Prozesse </vt:lpstr>
      <vt:lpstr> Testierverfahren </vt:lpstr>
      <vt:lpstr> Beurteilungsbögen </vt:lpstr>
      <vt:lpstr> Individuelle Beratungs- und Unterstützungsangebote </vt:lpstr>
      <vt:lpstr> Problem aus der Praxis: </vt:lpstr>
      <vt:lpstr>Einwilligung zur Weitergabe von Daten:</vt:lpstr>
      <vt:lpstr>Im Ergebnis:</vt:lpstr>
    </vt:vector>
  </TitlesOfParts>
  <Company>Pro Arbeit - Kreis Offenbach AöR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Zucca, Katja</dc:creator>
  <cp:lastModifiedBy>Zucca, Katja</cp:lastModifiedBy>
  <cp:revision>54</cp:revision>
  <cp:lastPrinted>2019-04-10T10:33:12Z</cp:lastPrinted>
  <dcterms:created xsi:type="dcterms:W3CDTF">2019-04-09T13:08:47Z</dcterms:created>
  <dcterms:modified xsi:type="dcterms:W3CDTF">2019-04-10T10:45:42Z</dcterms:modified>
</cp:coreProperties>
</file>