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5" r:id="rId6"/>
    <p:sldId id="274" r:id="rId7"/>
    <p:sldId id="280" r:id="rId8"/>
    <p:sldId id="266" r:id="rId9"/>
    <p:sldId id="262" r:id="rId10"/>
    <p:sldId id="263" r:id="rId11"/>
    <p:sldId id="276" r:id="rId12"/>
    <p:sldId id="279" r:id="rId13"/>
    <p:sldId id="278" r:id="rId14"/>
    <p:sldId id="261" r:id="rId15"/>
    <p:sldId id="277" r:id="rId16"/>
    <p:sldId id="273" r:id="rId17"/>
    <p:sldId id="271" r:id="rId18"/>
    <p:sldId id="272" r:id="rId19"/>
    <p:sldId id="270" r:id="rId20"/>
    <p:sldId id="269" r:id="rId21"/>
  </p:sldIdLst>
  <p:sldSz cx="9144000" cy="6858000" type="screen4x3"/>
  <p:notesSz cx="6799263" cy="9929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83" autoAdjust="0"/>
  </p:normalViewPr>
  <p:slideViewPr>
    <p:cSldViewPr>
      <p:cViewPr varScale="1">
        <p:scale>
          <a:sx n="109" d="100"/>
          <a:sy n="109" d="100"/>
        </p:scale>
        <p:origin x="168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Stanko_R\Desktop\Diagramme%20oertlicher%20Beirat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nko_R\Desktop\Diagramme%20Tr&#228;gertag%202019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nko_R\Desktop\Diagramme%20Tr&#228;gertag%202019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Stanko_R\Desktop\Diagramme%20oertlicher%20Beirat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Stanko_R\Desktop\Diagramme%20oertlicher%20Beirat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pa-srv-fs-1\user$\Stanko_R\AA_MM_101020174\&#246;rtlicher%20Beirat\Diagramme%20oertlicher%20Beirat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nko_R\Desktop\Diagramme%20oertlicher%20Beirat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nko_R\Desktop\Diagramme%20oertlicher%20Beirat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Mittelaufteilung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Tabelle1!$B$4</c:f>
              <c:strCache>
                <c:ptCount val="1"/>
                <c:pt idx="0">
                  <c:v>Mittel EGT gesamt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numRef>
              <c:f>Tabelle1!$C$3:$E$3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Tabelle1!$C$4:$E$4</c:f>
              <c:numCache>
                <c:formatCode>#,##0.00\ "€"</c:formatCode>
                <c:ptCount val="3"/>
                <c:pt idx="0">
                  <c:v>3799139</c:v>
                </c:pt>
                <c:pt idx="1">
                  <c:v>4708349</c:v>
                </c:pt>
                <c:pt idx="2">
                  <c:v>7910436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10-4203-BDC8-6AC79B80B868}"/>
            </c:ext>
          </c:extLst>
        </c:ser>
        <c:ser>
          <c:idx val="1"/>
          <c:order val="1"/>
          <c:tx>
            <c:strRef>
              <c:f>Tabelle1!$B$5</c:f>
              <c:strCache>
                <c:ptCount val="1"/>
                <c:pt idx="0">
                  <c:v>Gruppenmaßnahmen 60%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Tabelle1!$C$3:$E$3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Tabelle1!$C$5:$E$5</c:f>
              <c:numCache>
                <c:formatCode>#,##0.00\ "€"</c:formatCode>
                <c:ptCount val="3"/>
                <c:pt idx="0">
                  <c:v>2279484</c:v>
                </c:pt>
                <c:pt idx="1">
                  <c:v>2825010</c:v>
                </c:pt>
                <c:pt idx="2">
                  <c:v>4746262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10-4203-BDC8-6AC79B80B868}"/>
            </c:ext>
          </c:extLst>
        </c:ser>
        <c:ser>
          <c:idx val="2"/>
          <c:order val="2"/>
          <c:tx>
            <c:strRef>
              <c:f>Tabelle1!$B$6</c:f>
              <c:strCache>
                <c:ptCount val="1"/>
                <c:pt idx="0">
                  <c:v>Einzelmaßnahmen 40%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Tabelle1!$C$3:$E$3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Tabelle1!$C$6:$E$6</c:f>
              <c:numCache>
                <c:formatCode>#,##0.00\ "€"</c:formatCode>
                <c:ptCount val="3"/>
                <c:pt idx="0">
                  <c:v>1519655</c:v>
                </c:pt>
                <c:pt idx="1">
                  <c:v>1883339</c:v>
                </c:pt>
                <c:pt idx="2">
                  <c:v>3164174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10-4203-BDC8-6AC79B80B8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7514328"/>
        <c:axId val="477514000"/>
      </c:barChart>
      <c:catAx>
        <c:axId val="477514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77514000"/>
        <c:crosses val="autoZero"/>
        <c:auto val="1"/>
        <c:lblAlgn val="ctr"/>
        <c:lblOffset val="100"/>
        <c:noMultiLvlLbl val="0"/>
      </c:catAx>
      <c:valAx>
        <c:axId val="477514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€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7751432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Tabelle1!$E$3</c:f>
              <c:strCache>
                <c:ptCount val="1"/>
                <c:pt idx="0">
                  <c:v>Kundenanteil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Tabelle1!$D$4:$D$11</c:f>
              <c:strCache>
                <c:ptCount val="8"/>
                <c:pt idx="0">
                  <c:v>BS</c:v>
                </c:pt>
                <c:pt idx="1">
                  <c:v>AS</c:v>
                </c:pt>
                <c:pt idx="2">
                  <c:v>AM</c:v>
                </c:pt>
                <c:pt idx="3">
                  <c:v>QU</c:v>
                </c:pt>
                <c:pt idx="4">
                  <c:v>RB</c:v>
                </c:pt>
                <c:pt idx="5">
                  <c:v>LK</c:v>
                </c:pt>
                <c:pt idx="6">
                  <c:v>MW</c:v>
                </c:pt>
                <c:pt idx="7">
                  <c:v>LF</c:v>
                </c:pt>
              </c:strCache>
            </c:strRef>
          </c:cat>
          <c:val>
            <c:numRef>
              <c:f>Tabelle1!$E$4:$E$11</c:f>
              <c:numCache>
                <c:formatCode>0%</c:formatCode>
                <c:ptCount val="8"/>
                <c:pt idx="0">
                  <c:v>0.22</c:v>
                </c:pt>
                <c:pt idx="1">
                  <c:v>0.02</c:v>
                </c:pt>
                <c:pt idx="2">
                  <c:v>0.03</c:v>
                </c:pt>
                <c:pt idx="3">
                  <c:v>0.09</c:v>
                </c:pt>
                <c:pt idx="4">
                  <c:v>0.04</c:v>
                </c:pt>
                <c:pt idx="5">
                  <c:v>0.23</c:v>
                </c:pt>
                <c:pt idx="6">
                  <c:v>0.1</c:v>
                </c:pt>
                <c:pt idx="7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10-42A5-AE37-D24DE7A026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8766512"/>
        <c:axId val="478759624"/>
        <c:axId val="0"/>
      </c:bar3DChart>
      <c:catAx>
        <c:axId val="478766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78759624"/>
        <c:crosses val="autoZero"/>
        <c:auto val="1"/>
        <c:lblAlgn val="ctr"/>
        <c:lblOffset val="100"/>
        <c:noMultiLvlLbl val="0"/>
      </c:catAx>
      <c:valAx>
        <c:axId val="478759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7876651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 b="1"/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Tabelle1!$E$26</c:f>
              <c:strCache>
                <c:ptCount val="1"/>
                <c:pt idx="0">
                  <c:v>Kundenanzahl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Tabelle1!$D$27:$D$34</c:f>
              <c:strCache>
                <c:ptCount val="8"/>
                <c:pt idx="0">
                  <c:v>BS</c:v>
                </c:pt>
                <c:pt idx="1">
                  <c:v>AS</c:v>
                </c:pt>
                <c:pt idx="2">
                  <c:v>AM</c:v>
                </c:pt>
                <c:pt idx="3">
                  <c:v>QU</c:v>
                </c:pt>
                <c:pt idx="4">
                  <c:v>RB</c:v>
                </c:pt>
                <c:pt idx="5">
                  <c:v>LK</c:v>
                </c:pt>
                <c:pt idx="6">
                  <c:v>MW</c:v>
                </c:pt>
                <c:pt idx="7">
                  <c:v>LF</c:v>
                </c:pt>
              </c:strCache>
            </c:strRef>
          </c:cat>
          <c:val>
            <c:numRef>
              <c:f>Tabelle1!$E$27:$E$34</c:f>
              <c:numCache>
                <c:formatCode>0</c:formatCode>
                <c:ptCount val="8"/>
                <c:pt idx="0">
                  <c:v>841</c:v>
                </c:pt>
                <c:pt idx="1">
                  <c:v>86</c:v>
                </c:pt>
                <c:pt idx="2">
                  <c:v>129</c:v>
                </c:pt>
                <c:pt idx="3">
                  <c:v>349</c:v>
                </c:pt>
                <c:pt idx="4">
                  <c:v>169</c:v>
                </c:pt>
                <c:pt idx="5">
                  <c:v>858</c:v>
                </c:pt>
                <c:pt idx="6">
                  <c:v>363</c:v>
                </c:pt>
                <c:pt idx="7">
                  <c:v>879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06-483A-A11F-28408D8898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15922008"/>
        <c:axId val="915927256"/>
        <c:axId val="0"/>
      </c:bar3DChart>
      <c:catAx>
        <c:axId val="915922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915927256"/>
        <c:crosses val="autoZero"/>
        <c:auto val="1"/>
        <c:lblAlgn val="ctr"/>
        <c:lblOffset val="100"/>
        <c:noMultiLvlLbl val="0"/>
      </c:catAx>
      <c:valAx>
        <c:axId val="915927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91592200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 b="1"/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Tabelle2!$B$15</c:f>
              <c:strCache>
                <c:ptCount val="1"/>
                <c:pt idx="0">
                  <c:v>Menge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8518518518518531E-2"/>
                  <c:y val="-5.471115167051699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23557645572081"/>
                      <c:h val="0.1441620269542636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18B2-4867-A7FA-4D6EC0EB6955}"/>
                </c:ext>
              </c:extLst>
            </c:dLbl>
            <c:dLbl>
              <c:idx val="1"/>
              <c:layout>
                <c:manualLayout>
                  <c:x val="-0.15185185185185185"/>
                  <c:y val="5.092592592592592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188988529211627"/>
                      <c:h val="0.1282979997847971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8B2-4867-A7FA-4D6EC0EB6955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Tabelle2!$C$14:$D$14</c:f>
              <c:strCache>
                <c:ptCount val="2"/>
                <c:pt idx="0">
                  <c:v>Produkte</c:v>
                </c:pt>
                <c:pt idx="1">
                  <c:v>Teilnehmerplätze</c:v>
                </c:pt>
              </c:strCache>
            </c:strRef>
          </c:cat>
          <c:val>
            <c:numRef>
              <c:f>Tabelle2!$C$15:$D$15</c:f>
              <c:numCache>
                <c:formatCode>General</c:formatCode>
                <c:ptCount val="2"/>
                <c:pt idx="0">
                  <c:v>13</c:v>
                </c:pt>
                <c:pt idx="1">
                  <c:v>118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8B2-4867-A7FA-4D6EC0EB69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7028968"/>
        <c:axId val="52186232"/>
        <c:axId val="0"/>
      </c:bar3DChart>
      <c:catAx>
        <c:axId val="477028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2186232"/>
        <c:crosses val="autoZero"/>
        <c:auto val="1"/>
        <c:lblAlgn val="ctr"/>
        <c:lblOffset val="100"/>
        <c:noMultiLvlLbl val="0"/>
      </c:catAx>
      <c:valAx>
        <c:axId val="52186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77028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Tabelle2!$B$5</c:f>
              <c:strCache>
                <c:ptCount val="1"/>
                <c:pt idx="0">
                  <c:v>Menge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7.2530864197530867E-2"/>
                  <c:y val="-0.21606440441514876"/>
                </c:manualLayout>
              </c:layout>
              <c:spPr>
                <a:xfrm>
                  <a:off x="2527913" y="1829097"/>
                  <a:ext cx="1140035" cy="639771"/>
                </a:xfr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25000"/>
                      <a:lumOff val="7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-22565"/>
                        <a:gd name="adj2" fmla="val 201575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3852860406338097"/>
                      <c:h val="0.1413559942933691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204A-470A-8F3F-B0191EDF001F}"/>
                </c:ext>
              </c:extLst>
            </c:dLbl>
            <c:dLbl>
              <c:idx val="1"/>
              <c:layout>
                <c:manualLayout>
                  <c:x val="-6.4814814814814922E-2"/>
                  <c:y val="-6.3878339261721762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800" baseline="0" dirty="0" err="1" smtClean="0"/>
                      <a:t>Teilnehmerplätze</a:t>
                    </a:r>
                    <a:r>
                      <a:rPr lang="en-US" sz="1800" baseline="0" dirty="0" smtClean="0"/>
                      <a:t>; </a:t>
                    </a:r>
                    <a:fld id="{FD3D23E8-6EFD-4DA7-B729-E2793DAA444E}" type="VALUE">
                      <a:rPr lang="en-US" sz="1800" baseline="0"/>
                      <a:pPr>
                        <a:defRPr sz="1800"/>
                      </a:pPr>
                      <a:t>[WERT]</a:t>
                    </a:fld>
                    <a:endParaRPr lang="en-US" sz="1800" baseline="0" dirty="0" smtClean="0"/>
                  </a:p>
                </c:rich>
              </c:tx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4719852726742492"/>
                      <c:h val="0.1282979997847971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04A-470A-8F3F-B0191EDF001F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Tabelle2!$C$4:$D$4</c:f>
              <c:strCache>
                <c:ptCount val="2"/>
                <c:pt idx="0">
                  <c:v>Produkte</c:v>
                </c:pt>
                <c:pt idx="1">
                  <c:v>Teilnehmerplätze</c:v>
                </c:pt>
              </c:strCache>
            </c:strRef>
          </c:cat>
          <c:val>
            <c:numRef>
              <c:f>Tabelle2!$C$5:$D$5</c:f>
              <c:numCache>
                <c:formatCode>General</c:formatCode>
                <c:ptCount val="2"/>
                <c:pt idx="0">
                  <c:v>57</c:v>
                </c:pt>
                <c:pt idx="1">
                  <c:v>531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4A-470A-8F3F-B0191EDF00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16201408"/>
        <c:axId val="416213216"/>
        <c:axId val="0"/>
      </c:bar3DChart>
      <c:catAx>
        <c:axId val="416201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16213216"/>
        <c:crosses val="autoZero"/>
        <c:auto val="1"/>
        <c:lblAlgn val="ctr"/>
        <c:lblOffset val="100"/>
        <c:noMultiLvlLbl val="0"/>
      </c:catAx>
      <c:valAx>
        <c:axId val="416213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16201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Tabelle2!$C$4</c:f>
              <c:strCache>
                <c:ptCount val="1"/>
                <c:pt idx="0">
                  <c:v>Produkte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Tabelle2!$B$5:$B$7</c:f>
              <c:strCache>
                <c:ptCount val="3"/>
                <c:pt idx="0">
                  <c:v>AQB</c:v>
                </c:pt>
                <c:pt idx="1">
                  <c:v>Q &amp; B</c:v>
                </c:pt>
                <c:pt idx="2">
                  <c:v>Projekte</c:v>
                </c:pt>
              </c:strCache>
            </c:strRef>
          </c:cat>
          <c:val>
            <c:numRef>
              <c:f>Tabelle2!$C$5:$C$7</c:f>
              <c:numCache>
                <c:formatCode>General</c:formatCode>
                <c:ptCount val="3"/>
                <c:pt idx="0">
                  <c:v>17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92-40FB-8555-836379A7C025}"/>
            </c:ext>
          </c:extLst>
        </c:ser>
        <c:ser>
          <c:idx val="1"/>
          <c:order val="1"/>
          <c:tx>
            <c:strRef>
              <c:f>Tabelle2!$D$4</c:f>
              <c:strCache>
                <c:ptCount val="1"/>
                <c:pt idx="0">
                  <c:v>Plätze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Tabelle2!$B$5:$B$7</c:f>
              <c:strCache>
                <c:ptCount val="3"/>
                <c:pt idx="0">
                  <c:v>AQB</c:v>
                </c:pt>
                <c:pt idx="1">
                  <c:v>Q &amp; B</c:v>
                </c:pt>
                <c:pt idx="2">
                  <c:v>Projekte</c:v>
                </c:pt>
              </c:strCache>
            </c:strRef>
          </c:cat>
          <c:val>
            <c:numRef>
              <c:f>Tabelle2!$D$5:$D$7</c:f>
              <c:numCache>
                <c:formatCode>General</c:formatCode>
                <c:ptCount val="3"/>
                <c:pt idx="0">
                  <c:v>103</c:v>
                </c:pt>
                <c:pt idx="1">
                  <c:v>26</c:v>
                </c:pt>
                <c:pt idx="2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92-40FB-8555-836379A7C0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14625640"/>
        <c:axId val="614626952"/>
        <c:axId val="0"/>
      </c:bar3DChart>
      <c:catAx>
        <c:axId val="614625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14626952"/>
        <c:crosses val="autoZero"/>
        <c:auto val="1"/>
        <c:lblAlgn val="ctr"/>
        <c:lblOffset val="100"/>
        <c:noMultiLvlLbl val="0"/>
      </c:catAx>
      <c:valAx>
        <c:axId val="614626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1462564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Sprachtestierung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Tabelle3!$D$3:$D$4</c:f>
              <c:strCache>
                <c:ptCount val="2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FF00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Tabelle3!$C$5:$C$11</c:f>
              <c:strCache>
                <c:ptCount val="7"/>
                <c:pt idx="0">
                  <c:v>A1</c:v>
                </c:pt>
                <c:pt idx="1">
                  <c:v>A2</c:v>
                </c:pt>
                <c:pt idx="2">
                  <c:v>B1</c:v>
                </c:pt>
                <c:pt idx="3">
                  <c:v>B2</c:v>
                </c:pt>
                <c:pt idx="4">
                  <c:v>Alpha. /funkt.</c:v>
                </c:pt>
                <c:pt idx="5">
                  <c:v>kein Ergebnis</c:v>
                </c:pt>
                <c:pt idx="6">
                  <c:v>gesamt</c:v>
                </c:pt>
              </c:strCache>
            </c:strRef>
          </c:cat>
          <c:val>
            <c:numRef>
              <c:f>Tabelle3!$D$5:$D$11</c:f>
              <c:numCache>
                <c:formatCode>General</c:formatCode>
                <c:ptCount val="7"/>
                <c:pt idx="0">
                  <c:v>28</c:v>
                </c:pt>
                <c:pt idx="1">
                  <c:v>58</c:v>
                </c:pt>
                <c:pt idx="2">
                  <c:v>60</c:v>
                </c:pt>
                <c:pt idx="3">
                  <c:v>8</c:v>
                </c:pt>
                <c:pt idx="4">
                  <c:v>21</c:v>
                </c:pt>
                <c:pt idx="5">
                  <c:v>15</c:v>
                </c:pt>
                <c:pt idx="6">
                  <c:v>190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63-4563-B01D-194EFDD90DA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71074768"/>
        <c:axId val="471074112"/>
      </c:barChart>
      <c:valAx>
        <c:axId val="47107411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71074768"/>
        <c:crosses val="autoZero"/>
        <c:crossBetween val="between"/>
      </c:valAx>
      <c:catAx>
        <c:axId val="4710747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71074112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dirty="0"/>
              <a:t>DeuFöV Teilnehmer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Tabelle3!$D$22:$D$23</c:f>
              <c:strCache>
                <c:ptCount val="2"/>
                <c:pt idx="1">
                  <c:v>Anzahl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Tabelle3!$A$24:$C$27</c:f>
              <c:strCache>
                <c:ptCount val="4"/>
                <c:pt idx="0">
                  <c:v>A2</c:v>
                </c:pt>
                <c:pt idx="1">
                  <c:v>B1</c:v>
                </c:pt>
                <c:pt idx="2">
                  <c:v>B2</c:v>
                </c:pt>
                <c:pt idx="3">
                  <c:v>C1</c:v>
                </c:pt>
              </c:strCache>
            </c:strRef>
          </c:cat>
          <c:val>
            <c:numRef>
              <c:f>Tabelle3!$D$24:$D$27</c:f>
              <c:numCache>
                <c:formatCode>General</c:formatCode>
                <c:ptCount val="4"/>
                <c:pt idx="0">
                  <c:v>19</c:v>
                </c:pt>
                <c:pt idx="1">
                  <c:v>46</c:v>
                </c:pt>
                <c:pt idx="2">
                  <c:v>291</c:v>
                </c:pt>
                <c:pt idx="3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05-4D43-80EC-77A2F4A70A94}"/>
            </c:ext>
          </c:extLst>
        </c:ser>
        <c:ser>
          <c:idx val="1"/>
          <c:order val="1"/>
          <c:tx>
            <c:strRef>
              <c:f>Tabelle3!$E$22:$E$23</c:f>
              <c:strCache>
                <c:ptCount val="2"/>
                <c:pt idx="1">
                  <c:v>Bestanden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Tabelle3!$A$24:$C$27</c:f>
              <c:strCache>
                <c:ptCount val="4"/>
                <c:pt idx="0">
                  <c:v>A2</c:v>
                </c:pt>
                <c:pt idx="1">
                  <c:v>B1</c:v>
                </c:pt>
                <c:pt idx="2">
                  <c:v>B2</c:v>
                </c:pt>
                <c:pt idx="3">
                  <c:v>C1</c:v>
                </c:pt>
              </c:strCache>
            </c:strRef>
          </c:cat>
          <c:val>
            <c:numRef>
              <c:f>Tabelle3!$E$24:$E$27</c:f>
              <c:numCache>
                <c:formatCode>General</c:formatCode>
                <c:ptCount val="4"/>
                <c:pt idx="0">
                  <c:v>11</c:v>
                </c:pt>
                <c:pt idx="1">
                  <c:v>18</c:v>
                </c:pt>
                <c:pt idx="2">
                  <c:v>118</c:v>
                </c:pt>
                <c:pt idx="3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05-4D43-80EC-77A2F4A70A94}"/>
            </c:ext>
          </c:extLst>
        </c:ser>
        <c:ser>
          <c:idx val="2"/>
          <c:order val="2"/>
          <c:tx>
            <c:strRef>
              <c:f>Tabelle3!$F$22:$F$23</c:f>
              <c:strCache>
                <c:ptCount val="2"/>
                <c:pt idx="1">
                  <c:v>nicht bestanden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Tabelle3!$A$24:$C$27</c:f>
              <c:strCache>
                <c:ptCount val="4"/>
                <c:pt idx="0">
                  <c:v>A2</c:v>
                </c:pt>
                <c:pt idx="1">
                  <c:v>B1</c:v>
                </c:pt>
                <c:pt idx="2">
                  <c:v>B2</c:v>
                </c:pt>
                <c:pt idx="3">
                  <c:v>C1</c:v>
                </c:pt>
              </c:strCache>
            </c:strRef>
          </c:cat>
          <c:val>
            <c:numRef>
              <c:f>Tabelle3!$F$24:$F$27</c:f>
              <c:numCache>
                <c:formatCode>General</c:formatCode>
                <c:ptCount val="4"/>
                <c:pt idx="0">
                  <c:v>8</c:v>
                </c:pt>
                <c:pt idx="1">
                  <c:v>28</c:v>
                </c:pt>
                <c:pt idx="2">
                  <c:v>173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05-4D43-80EC-77A2F4A70A94}"/>
            </c:ext>
          </c:extLst>
        </c:ser>
        <c:ser>
          <c:idx val="3"/>
          <c:order val="3"/>
          <c:tx>
            <c:strRef>
              <c:f>Tabelle3!$G$22:$G$23</c:f>
              <c:strCache>
                <c:ptCount val="2"/>
                <c:pt idx="1">
                  <c:v>weiter Förderung geplant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Tabelle3!$A$24:$C$27</c:f>
              <c:strCache>
                <c:ptCount val="4"/>
                <c:pt idx="0">
                  <c:v>A2</c:v>
                </c:pt>
                <c:pt idx="1">
                  <c:v>B1</c:v>
                </c:pt>
                <c:pt idx="2">
                  <c:v>B2</c:v>
                </c:pt>
                <c:pt idx="3">
                  <c:v>C1</c:v>
                </c:pt>
              </c:strCache>
            </c:strRef>
          </c:cat>
          <c:val>
            <c:numRef>
              <c:f>Tabelle3!$G$24:$G$27</c:f>
              <c:numCache>
                <c:formatCode>General</c:formatCode>
                <c:ptCount val="4"/>
                <c:pt idx="0">
                  <c:v>11</c:v>
                </c:pt>
                <c:pt idx="1">
                  <c:v>15</c:v>
                </c:pt>
                <c:pt idx="2">
                  <c:v>107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205-4D43-80EC-77A2F4A70A9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12817896"/>
        <c:axId val="512823472"/>
        <c:extLst>
          <c:ext xmlns:c15="http://schemas.microsoft.com/office/drawing/2012/chart" uri="{02D57815-91ED-43cb-92C2-25804820EDAC}">
            <c15:filteredBarSeries>
              <c15:ser>
                <c:idx val="4"/>
                <c:order val="4"/>
                <c:tx>
                  <c:strRef>
                    <c:extLst>
                      <c:ext uri="{02D57815-91ED-43cb-92C2-25804820EDAC}">
                        <c15:formulaRef>
                          <c15:sqref>Tabelle3!$H$22:$H$23</c15:sqref>
                        </c15:formulaRef>
                      </c:ext>
                    </c:extLst>
                    <c:strCache>
                      <c:ptCount val="2"/>
                      <c:pt idx="1">
                        <c:v>weiter Förderung geplant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de-DE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Tabelle3!$A$24:$C$27</c15:sqref>
                        </c15:formulaRef>
                      </c:ext>
                    </c:extLst>
                    <c:strCache>
                      <c:ptCount val="4"/>
                      <c:pt idx="0">
                        <c:v>A2</c:v>
                      </c:pt>
                      <c:pt idx="1">
                        <c:v>B1</c:v>
                      </c:pt>
                      <c:pt idx="2">
                        <c:v>B2</c:v>
                      </c:pt>
                      <c:pt idx="3">
                        <c:v>C1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Tabelle3!$H$24:$H$27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F205-4D43-80EC-77A2F4A70A94}"/>
                  </c:ext>
                </c:extLst>
              </c15:ser>
            </c15:filteredBarSeries>
          </c:ext>
        </c:extLst>
      </c:barChart>
      <c:catAx>
        <c:axId val="512817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12823472"/>
        <c:crosses val="autoZero"/>
        <c:auto val="1"/>
        <c:lblAlgn val="ctr"/>
        <c:lblOffset val="100"/>
        <c:noMultiLvlLbl val="0"/>
      </c:catAx>
      <c:valAx>
        <c:axId val="512823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12817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ECF-7B9E-463F-84C8-6186CC7841D0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0264D-23F7-4828-A471-AC70F30F0A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4957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ECF-7B9E-463F-84C8-6186CC7841D0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0264D-23F7-4828-A471-AC70F30F0A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7704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ECF-7B9E-463F-84C8-6186CC7841D0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0264D-23F7-4828-A471-AC70F30F0A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8380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ECF-7B9E-463F-84C8-6186CC7841D0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0264D-23F7-4828-A471-AC70F30F0A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7837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ECF-7B9E-463F-84C8-6186CC7841D0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0264D-23F7-4828-A471-AC70F30F0A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5579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ECF-7B9E-463F-84C8-6186CC7841D0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0264D-23F7-4828-A471-AC70F30F0A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6176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ECF-7B9E-463F-84C8-6186CC7841D0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0264D-23F7-4828-A471-AC70F30F0A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8579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ECF-7B9E-463F-84C8-6186CC7841D0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0264D-23F7-4828-A471-AC70F30F0A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621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ECF-7B9E-463F-84C8-6186CC7841D0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0264D-23F7-4828-A471-AC70F30F0A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6643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ECF-7B9E-463F-84C8-6186CC7841D0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0264D-23F7-4828-A471-AC70F30F0A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5407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ECF-7B9E-463F-84C8-6186CC7841D0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0264D-23F7-4828-A471-AC70F30F0A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8939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0DECF-7B9E-463F-84C8-6186CC7841D0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0264D-23F7-4828-A471-AC70F30F0A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5220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arbeit-kreis-of.de/" TargetMode="External"/><Relationship Id="rId2" Type="http://schemas.openxmlformats.org/officeDocument/2006/relationships/hyperlink" Target="mailto:r.stanko@proarbeit-kreis-of.de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Gegen&#252;berstellung_Bedarf_HP_Angebot_20190307_V2.xls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656184"/>
          </a:xfrm>
        </p:spPr>
        <p:txBody>
          <a:bodyPr>
            <a:normAutofit fontScale="90000"/>
          </a:bodyPr>
          <a:lstStyle/>
          <a:p>
            <a:r>
              <a:rPr lang="de-DE" b="1" dirty="0" smtClean="0"/>
              <a:t>Trägertag 2019 </a:t>
            </a:r>
            <a:r>
              <a:rPr lang="de-DE" dirty="0" smtClean="0"/>
              <a:t>Maßnahmenmanagement </a:t>
            </a:r>
            <a:br>
              <a:rPr lang="de-DE" dirty="0" smtClean="0"/>
            </a:br>
            <a:r>
              <a:rPr lang="de-DE" sz="1800" dirty="0" smtClean="0"/>
              <a:t>11.04.2019</a:t>
            </a:r>
            <a:endParaRPr lang="de-DE" sz="18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242841"/>
            <a:ext cx="6400800" cy="2395959"/>
          </a:xfrm>
        </p:spPr>
        <p:txBody>
          <a:bodyPr>
            <a:normAutofit/>
          </a:bodyPr>
          <a:lstStyle/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de-DE" dirty="0" smtClean="0"/>
              <a:t>EGT – Mittel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de-DE" dirty="0" smtClean="0"/>
              <a:t>PA Auswertung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de-DE" dirty="0" smtClean="0"/>
              <a:t>Schwerpunkte 2019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9041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Gruppenmaßnahmen</a:t>
            </a:r>
            <a:endParaRPr lang="de-DE" dirty="0"/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517012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2630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Förderprogramme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68087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8440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…das kommt….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b="1" dirty="0"/>
              <a:t>AM-Alle-Flexibel im Job </a:t>
            </a:r>
            <a:endParaRPr lang="de-DE" b="1" dirty="0" smtClean="0"/>
          </a:p>
          <a:p>
            <a:endParaRPr lang="de-DE" b="1" dirty="0" smtClean="0"/>
          </a:p>
          <a:p>
            <a:r>
              <a:rPr lang="de-DE" b="1" dirty="0"/>
              <a:t>AS-Alle-Kompetent in den Job </a:t>
            </a:r>
            <a:endParaRPr lang="de-DE" b="1" dirty="0" smtClean="0"/>
          </a:p>
          <a:p>
            <a:endParaRPr lang="de-DE" b="1" dirty="0" smtClean="0"/>
          </a:p>
          <a:p>
            <a:r>
              <a:rPr lang="de-DE" b="1" dirty="0"/>
              <a:t>AS-Alle-Impuls-Mobile Kreativwerkstatt III </a:t>
            </a:r>
            <a:endParaRPr lang="de-DE" b="1" dirty="0" smtClean="0"/>
          </a:p>
          <a:p>
            <a:endParaRPr lang="de-DE" b="1" dirty="0" smtClean="0"/>
          </a:p>
          <a:p>
            <a:r>
              <a:rPr lang="de-DE" b="1" dirty="0"/>
              <a:t>Job und </a:t>
            </a:r>
            <a:r>
              <a:rPr lang="de-DE" b="1" dirty="0" smtClean="0"/>
              <a:t>Kind</a:t>
            </a:r>
          </a:p>
          <a:p>
            <a:pPr marL="0" indent="0">
              <a:buNone/>
            </a:pPr>
            <a:r>
              <a:rPr lang="de-DE" sz="2800" dirty="0" smtClean="0"/>
              <a:t>(</a:t>
            </a:r>
            <a:r>
              <a:rPr lang="de-DE" sz="2800" dirty="0"/>
              <a:t>Modularer </a:t>
            </a:r>
            <a:r>
              <a:rPr lang="de-DE" sz="2800" dirty="0" smtClean="0"/>
              <a:t>Aufbau; 3 Ressourcenbereiche: RB, AM,BS)</a:t>
            </a:r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191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…in </a:t>
            </a:r>
            <a:r>
              <a:rPr lang="de-DE" dirty="0" smtClean="0"/>
              <a:t>der Entwicklung…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b="1" dirty="0"/>
              <a:t>Ressourcenbereich „Mitwirkung</a:t>
            </a:r>
            <a:r>
              <a:rPr lang="de-DE" b="1" dirty="0" smtClean="0"/>
              <a:t>“</a:t>
            </a:r>
          </a:p>
          <a:p>
            <a:endParaRPr lang="de-DE" b="1" dirty="0"/>
          </a:p>
          <a:p>
            <a:r>
              <a:rPr lang="de-DE" b="1" dirty="0"/>
              <a:t>Sprache &amp; </a:t>
            </a:r>
            <a:r>
              <a:rPr lang="de-DE" b="1" dirty="0" smtClean="0"/>
              <a:t>Arbeit</a:t>
            </a:r>
          </a:p>
          <a:p>
            <a:endParaRPr lang="de-DE" b="1" dirty="0" smtClean="0"/>
          </a:p>
          <a:p>
            <a:r>
              <a:rPr lang="de-DE" b="1" dirty="0" smtClean="0"/>
              <a:t>Grundbildung &amp; Arbeit</a:t>
            </a:r>
          </a:p>
          <a:p>
            <a:endParaRPr lang="de-DE" b="1" dirty="0" smtClean="0"/>
          </a:p>
          <a:p>
            <a:r>
              <a:rPr lang="de-DE" b="1" dirty="0" smtClean="0"/>
              <a:t>Kundenpartizipation bei der Produktentwicklung</a:t>
            </a:r>
          </a:p>
          <a:p>
            <a:endParaRPr lang="de-DE" b="1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0177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Kontaktdaten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2200" i="1" dirty="0" smtClean="0"/>
              <a:t>Raphael </a:t>
            </a:r>
            <a:r>
              <a:rPr lang="de-DE" sz="2200" i="1" dirty="0"/>
              <a:t>Stanko</a:t>
            </a:r>
          </a:p>
          <a:p>
            <a:pPr marL="0" indent="0">
              <a:buNone/>
            </a:pPr>
            <a:r>
              <a:rPr lang="de-DE" sz="2200" i="1" dirty="0"/>
              <a:t>Leitung </a:t>
            </a:r>
            <a:r>
              <a:rPr lang="de-DE" sz="2200" i="1" dirty="0" smtClean="0"/>
              <a:t>Maßnahmenmanagement</a:t>
            </a:r>
            <a:endParaRPr lang="de-DE" sz="2200" i="1" dirty="0"/>
          </a:p>
          <a:p>
            <a:pPr marL="0" indent="0">
              <a:buNone/>
            </a:pPr>
            <a:r>
              <a:rPr lang="de-DE" sz="2200" i="1" dirty="0"/>
              <a:t>Leitung </a:t>
            </a:r>
            <a:r>
              <a:rPr lang="de-DE" sz="2200" i="1" dirty="0" smtClean="0"/>
              <a:t>Familienmanagement-FAM</a:t>
            </a:r>
          </a:p>
          <a:p>
            <a:pPr marL="0" indent="0">
              <a:buNone/>
            </a:pPr>
            <a:endParaRPr lang="de-DE" sz="2200" i="1" dirty="0"/>
          </a:p>
          <a:p>
            <a:pPr marL="0" indent="0">
              <a:buNone/>
            </a:pPr>
            <a:r>
              <a:rPr lang="de-DE" sz="2200" i="1" dirty="0" smtClean="0"/>
              <a:t>Telefon</a:t>
            </a:r>
            <a:r>
              <a:rPr lang="de-DE" sz="2200" i="1" dirty="0"/>
              <a:t>: 06074 - </a:t>
            </a:r>
            <a:r>
              <a:rPr lang="de-DE" sz="2200" i="1" dirty="0" smtClean="0"/>
              <a:t>8058 466</a:t>
            </a:r>
            <a:endParaRPr lang="de-DE" sz="2200" dirty="0"/>
          </a:p>
          <a:p>
            <a:pPr marL="0" indent="0">
              <a:buNone/>
            </a:pPr>
            <a:r>
              <a:rPr lang="de-DE" sz="2200" i="1" dirty="0" smtClean="0"/>
              <a:t>E-Mail</a:t>
            </a:r>
            <a:r>
              <a:rPr lang="de-DE" sz="2200" i="1" dirty="0"/>
              <a:t>: </a:t>
            </a:r>
            <a:r>
              <a:rPr lang="de-DE" sz="2200" i="1" u="sng" dirty="0" smtClean="0">
                <a:hlinkClick r:id="rId2"/>
              </a:rPr>
              <a:t>r.stanko@proarbeit-kreis-of.de</a:t>
            </a:r>
            <a:endParaRPr lang="de-DE" sz="2200" dirty="0"/>
          </a:p>
          <a:p>
            <a:pPr marL="0" indent="0">
              <a:buNone/>
            </a:pPr>
            <a:r>
              <a:rPr lang="de-DE" sz="2200" i="1" dirty="0" smtClean="0"/>
              <a:t>Internet</a:t>
            </a:r>
            <a:r>
              <a:rPr lang="de-DE" sz="2200" i="1" dirty="0"/>
              <a:t>: </a:t>
            </a:r>
            <a:r>
              <a:rPr lang="de-DE" sz="2200" i="1" u="sng" dirty="0">
                <a:hlinkClick r:id="rId3"/>
              </a:rPr>
              <a:t>www.proarbeit-kreis-of.de</a:t>
            </a:r>
            <a:endParaRPr lang="de-DE" sz="2200" dirty="0"/>
          </a:p>
          <a:p>
            <a:endParaRPr lang="de-DE" dirty="0" smtClean="0"/>
          </a:p>
          <a:p>
            <a:pPr marL="0" indent="0" algn="ctr">
              <a:buNone/>
            </a:pPr>
            <a:r>
              <a:rPr lang="de-DE" sz="6600" b="1" dirty="0" smtClean="0"/>
              <a:t>Vielen Dank</a:t>
            </a:r>
            <a:endParaRPr lang="de-DE" sz="6600" b="1" dirty="0"/>
          </a:p>
        </p:txBody>
      </p:sp>
    </p:spTree>
    <p:extLst>
      <p:ext uri="{BB962C8B-B14F-4D97-AF65-F5344CB8AC3E}">
        <p14:creationId xmlns:p14="http://schemas.microsoft.com/office/powerpoint/2010/main" val="354984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505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600" dirty="0"/>
              <a:t>Koordinierungsstelle Sprache</a:t>
            </a:r>
            <a:br>
              <a:rPr lang="de-DE" sz="3600" dirty="0"/>
            </a:br>
            <a:r>
              <a:rPr lang="de-DE" sz="3600" dirty="0"/>
              <a:t>(</a:t>
            </a:r>
            <a:r>
              <a:rPr lang="de-DE" sz="3600" dirty="0" err="1"/>
              <a:t>KoST</a:t>
            </a:r>
            <a:r>
              <a:rPr lang="de-DE" sz="3600" dirty="0"/>
              <a:t>)</a:t>
            </a: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5001" y="1807480"/>
            <a:ext cx="5741295" cy="4429831"/>
          </a:xfrm>
        </p:spPr>
      </p:pic>
    </p:spTree>
    <p:extLst>
      <p:ext uri="{BB962C8B-B14F-4D97-AF65-F5344CB8AC3E}">
        <p14:creationId xmlns:p14="http://schemas.microsoft.com/office/powerpoint/2010/main" val="195776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600" dirty="0" smtClean="0"/>
              <a:t>Koordinierungsstelle Sprache</a:t>
            </a:r>
            <a:br>
              <a:rPr lang="de-DE" sz="3600" dirty="0" smtClean="0"/>
            </a:br>
            <a:r>
              <a:rPr lang="de-DE" sz="3600" dirty="0" smtClean="0"/>
              <a:t>(</a:t>
            </a:r>
            <a:r>
              <a:rPr lang="de-DE" sz="3600" dirty="0" err="1" smtClean="0"/>
              <a:t>KoST</a:t>
            </a:r>
            <a:r>
              <a:rPr lang="de-DE" sz="3600" dirty="0" smtClean="0"/>
              <a:t>)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de-DE" b="1" dirty="0" smtClean="0"/>
              <a:t>Folgende Aufgaben werden durch die </a:t>
            </a:r>
            <a:r>
              <a:rPr lang="de-DE" b="1" dirty="0" err="1" smtClean="0"/>
              <a:t>KoST</a:t>
            </a:r>
            <a:r>
              <a:rPr lang="de-DE" b="1" dirty="0" smtClean="0"/>
              <a:t>(Frau Baumbach) umgesetzt:</a:t>
            </a:r>
          </a:p>
          <a:p>
            <a:pPr marL="0" indent="0">
              <a:buNone/>
            </a:pPr>
            <a:endParaRPr lang="de-DE" dirty="0" smtClean="0"/>
          </a:p>
          <a:p>
            <a:pPr marL="171450" indent="-171450"/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Kursplanung in Absprache mit dem BAMF und den Sprachkursträgern</a:t>
            </a:r>
          </a:p>
          <a:p>
            <a:pPr marL="0" indent="0">
              <a:buNone/>
            </a:pPr>
            <a:endParaRPr lang="de-DE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/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Koordination und </a:t>
            </a: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Zuweisung von </a:t>
            </a:r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Teilnehmern</a:t>
            </a:r>
          </a:p>
          <a:p>
            <a:pPr marL="171450" indent="-171450"/>
            <a:endParaRPr lang="de-DE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/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Prüfung </a:t>
            </a: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der </a:t>
            </a:r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Minimalauslastung </a:t>
            </a:r>
          </a:p>
          <a:p>
            <a:pPr marL="171450" indent="-171450"/>
            <a:endParaRPr lang="de-DE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/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Statistische </a:t>
            </a:r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Auswertungen</a:t>
            </a:r>
          </a:p>
          <a:p>
            <a:pPr marL="171450" indent="-171450"/>
            <a:endParaRPr lang="de-DE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/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Bedarfsmeldung an das BAMF</a:t>
            </a:r>
          </a:p>
          <a:p>
            <a:pPr marL="171450" indent="-171450"/>
            <a:endParaRPr lang="de-DE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/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Teilnahmeberechtigung beantragen</a:t>
            </a:r>
          </a:p>
          <a:p>
            <a:pPr marL="171450" indent="-171450"/>
            <a:endParaRPr lang="de-DE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/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Einladungen versenden</a:t>
            </a:r>
          </a:p>
          <a:p>
            <a:pPr marL="171450" indent="-171450"/>
            <a:endParaRPr lang="de-DE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/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SGB II Leistungsnachweise erstellen</a:t>
            </a:r>
            <a:endParaRPr lang="de-DE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charset="0"/>
              <a:buChar char="•"/>
            </a:pPr>
            <a:endParaRPr lang="de-DE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charset="0"/>
              <a:buChar char="•"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4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600" dirty="0"/>
              <a:t>Koordinierungsstelle Sprache</a:t>
            </a:r>
            <a:br>
              <a:rPr lang="de-DE" sz="3600" dirty="0"/>
            </a:br>
            <a:r>
              <a:rPr lang="de-DE" sz="3600" dirty="0"/>
              <a:t>(</a:t>
            </a:r>
            <a:r>
              <a:rPr lang="de-DE" sz="3600" dirty="0" err="1"/>
              <a:t>KoST</a:t>
            </a:r>
            <a:r>
              <a:rPr lang="de-DE" sz="3600" dirty="0"/>
              <a:t>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de-DE" b="1" u="sng" dirty="0">
                <a:latin typeface="Arial" panose="020B0604020202020204" pitchFamily="34" charset="0"/>
                <a:cs typeface="Arial" panose="020B0604020202020204" pitchFamily="34" charset="0"/>
              </a:rPr>
              <a:t>Koordinierung – Absprachen -  Planung</a:t>
            </a:r>
            <a:r>
              <a:rPr lang="de-DE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endParaRPr lang="de-DE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Bundesamt für Migration und Flüchtlinge (BAMF)</a:t>
            </a:r>
          </a:p>
          <a:p>
            <a:pPr marL="171450" indent="-171450"/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10 Sprachkursträger</a:t>
            </a:r>
          </a:p>
          <a:p>
            <a:pPr marL="971550" lvl="2" indent="-171450">
              <a:buFont typeface="Arial" charset="0"/>
              <a:buChar char="•"/>
            </a:pP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Kooperationsvereinbarung</a:t>
            </a:r>
          </a:p>
          <a:p>
            <a:pPr marL="971550" lvl="2" indent="-171450">
              <a:buFont typeface="Arial" charset="0"/>
              <a:buChar char="•"/>
            </a:pP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SAM Nutzungsvereinbarung(9)</a:t>
            </a:r>
          </a:p>
          <a:p>
            <a:pPr marL="400050" lvl="1" indent="0"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Jobcoaching SGB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</a:p>
          <a:p>
            <a:pPr marL="171450" indent="-171450">
              <a:buFont typeface="Arial" charset="0"/>
              <a:buChar char="•"/>
            </a:pP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Kunden SGB II</a:t>
            </a:r>
          </a:p>
          <a:p>
            <a:pPr marL="171450" indent="-171450">
              <a:buFont typeface="Arial" charset="0"/>
              <a:buChar char="•"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Arbeitsagentur SGB III (Herr Jovicic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71450" indent="-171450">
              <a:buFont typeface="Arial" charset="0"/>
              <a:buChar char="•"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MainArbeit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(Frau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Bozon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37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Sprachtestierung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0384361"/>
              </p:ext>
            </p:extLst>
          </p:nvPr>
        </p:nvGraphicFramePr>
        <p:xfrm>
          <a:off x="457200" y="155679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4086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EGT Mittel 2017-2019</a:t>
            </a:r>
            <a:endParaRPr lang="de-DE" dirty="0"/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21149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193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DeuFöV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721958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0478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Auswertung</a:t>
            </a:r>
            <a:br>
              <a:rPr lang="de-DE" dirty="0"/>
            </a:br>
            <a:r>
              <a:rPr lang="de-DE" dirty="0" smtClean="0"/>
              <a:t>Potenzialanalyse</a:t>
            </a:r>
            <a:endParaRPr lang="de-DE" dirty="0"/>
          </a:p>
        </p:txBody>
      </p:sp>
      <p:pic>
        <p:nvPicPr>
          <p:cNvPr id="4" name="Inhaltsplatzhalt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9692" y="1988840"/>
            <a:ext cx="5796644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88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Auswertung</a:t>
            </a:r>
            <a:br>
              <a:rPr lang="de-DE" dirty="0"/>
            </a:br>
            <a:r>
              <a:rPr lang="de-DE" dirty="0"/>
              <a:t>Potenzialanalyse</a:t>
            </a:r>
          </a:p>
        </p:txBody>
      </p:sp>
      <p:pic>
        <p:nvPicPr>
          <p:cNvPr id="5" name="Inhaltsplatzhalter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9712" y="1988840"/>
            <a:ext cx="5040560" cy="4120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94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Auswertung</a:t>
            </a:r>
            <a:br>
              <a:rPr lang="de-DE" dirty="0"/>
            </a:br>
            <a:r>
              <a:rPr lang="de-DE" dirty="0"/>
              <a:t>Potenzialanalyse</a:t>
            </a:r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34730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8994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Auswertung</a:t>
            </a:r>
            <a:br>
              <a:rPr lang="de-DE" dirty="0"/>
            </a:br>
            <a:r>
              <a:rPr lang="de-DE" dirty="0"/>
              <a:t>Potenzialanalyse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062216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530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Bedarf &amp; Angebot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Pro Ressourcenbereich</a:t>
            </a:r>
          </a:p>
          <a:p>
            <a:endParaRPr lang="de-DE" dirty="0" smtClean="0"/>
          </a:p>
          <a:p>
            <a:r>
              <a:rPr lang="de-DE" dirty="0" smtClean="0"/>
              <a:t>Pro Zielgruppe</a:t>
            </a:r>
          </a:p>
          <a:p>
            <a:endParaRPr lang="de-DE" dirty="0"/>
          </a:p>
          <a:p>
            <a:r>
              <a:rPr lang="de-DE" dirty="0" smtClean="0">
                <a:hlinkClick r:id="rId2" action="ppaction://hlinkfile"/>
              </a:rPr>
              <a:t>Tool</a:t>
            </a:r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213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Fokus </a:t>
            </a:r>
            <a:r>
              <a:rPr lang="de-DE" dirty="0" smtClean="0"/>
              <a:t>2019</a:t>
            </a:r>
            <a:br>
              <a:rPr lang="de-DE" dirty="0" smtClean="0"/>
            </a:br>
            <a:r>
              <a:rPr lang="de-DE" sz="2000" dirty="0" smtClean="0"/>
              <a:t>„Nachwuchsförderung für Qualifikation &amp; Vermittlung“</a:t>
            </a:r>
            <a:endParaRPr lang="de-DE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b="1" dirty="0" smtClean="0"/>
              <a:t>Mitwirkung-MW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1900" dirty="0"/>
              <a:t>Bereitschaft des Kunden, seine Rechte und Pflichten im Rechtskreis SGB II anzuerkennen und daran sein aktives Verhalten im Integrationsprozess in Zusammenarbeit mit dem </a:t>
            </a:r>
            <a:r>
              <a:rPr lang="de-DE" sz="1900" dirty="0" err="1"/>
              <a:t>Jobcoach</a:t>
            </a:r>
            <a:r>
              <a:rPr lang="de-DE" sz="1900" dirty="0"/>
              <a:t> auszurichten</a:t>
            </a:r>
          </a:p>
          <a:p>
            <a:endParaRPr lang="de-DE" sz="1400" dirty="0" smtClean="0"/>
          </a:p>
          <a:p>
            <a:r>
              <a:rPr lang="de-DE" b="1" dirty="0"/>
              <a:t>Arbeits- und Sozialverhalten-AS</a:t>
            </a:r>
          </a:p>
          <a:p>
            <a:r>
              <a:rPr lang="de-DE" sz="1900" dirty="0"/>
              <a:t>Fähigkeiten des Kunden, wechselnde Anforderungen einer Arbeitsstelle zu erfüllen und sich den jeweiligen sozialen Erfordernissen </a:t>
            </a:r>
            <a:r>
              <a:rPr lang="de-DE" sz="1900" dirty="0" smtClean="0"/>
              <a:t>anzupassen</a:t>
            </a:r>
          </a:p>
          <a:p>
            <a:endParaRPr lang="de-DE" sz="1500" dirty="0"/>
          </a:p>
          <a:p>
            <a:r>
              <a:rPr lang="de-DE" b="1" dirty="0" smtClean="0"/>
              <a:t>Arbeitsmotivation-AM</a:t>
            </a:r>
            <a:endParaRPr lang="de-DE" sz="1400" b="1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DE" sz="1900" dirty="0"/>
              <a:t>Bereitschaft des Kunden, eigene Anstrengungen konsequent auf ein gemeinsam formuliertes Berufsziel zu richten, so dass Aufnahme und Ausübung einer zumutbaren Beschäftigung möglich werden.</a:t>
            </a:r>
          </a:p>
        </p:txBody>
      </p:sp>
    </p:spTree>
    <p:extLst>
      <p:ext uri="{BB962C8B-B14F-4D97-AF65-F5344CB8AC3E}">
        <p14:creationId xmlns:p14="http://schemas.microsoft.com/office/powerpoint/2010/main" val="1855075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AGH</a:t>
            </a:r>
            <a:endParaRPr lang="de-DE" dirty="0"/>
          </a:p>
        </p:txBody>
      </p:sp>
      <p:graphicFrame>
        <p:nvGraphicFramePr>
          <p:cNvPr id="8" name="Inhaltsplatzhalt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4401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046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Overr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Overr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_Vorlage_2016_PowerPoint_4zu3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Holzart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  <a:fontScheme name="Holzart">
    <a:majorFont>
      <a:latin typeface="Rockwell Condensed" panose="02060603050405020104"/>
      <a:ea typeface=""/>
      <a:cs typeface=""/>
      <a:font script="Grek" typeface="Cambria"/>
      <a:font script="Cyrl" typeface="Cambria"/>
      <a:font script="Jpan" typeface="HG明朝B"/>
      <a:font script="Hang" typeface="바탕"/>
      <a:font script="Hans" typeface="方正姚体"/>
      <a:font script="Hant" typeface="微軟正黑體"/>
      <a:font script="Arab" typeface="Times New Roman"/>
      <a:font script="Hebr" typeface="David"/>
      <a:font script="Thai" typeface="Jasmine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Rockwell" panose="02060603020205020403"/>
      <a:ea typeface=""/>
      <a:cs typeface=""/>
      <a:font script="Grek" typeface="Cambria"/>
      <a:font script="Cyrl" typeface="Cambria"/>
      <a:font script="Jpan" typeface="HG明朝B"/>
      <a:font script="Hang" typeface="바탕"/>
      <a:font script="Hans" typeface="方正姚体"/>
      <a:font script="Hant" typeface="標楷體"/>
      <a:font script="Arab" typeface="Times New Roman"/>
      <a:font script="Hebr" typeface="David"/>
      <a:font script="Thai" typeface="Jasmine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Holzart">
    <a:fillStyleLst>
      <a:solidFill>
        <a:schemeClr val="phClr"/>
      </a:solidFill>
      <a:blipFill rotWithShape="1">
        <a:blip xmlns:r="http://schemas.openxmlformats.org/officeDocument/2006/relationships" r:embed="rId1">
          <a:duotone>
            <a:schemeClr val="phClr">
              <a:tint val="70000"/>
              <a:shade val="63000"/>
            </a:schemeClr>
            <a:schemeClr val="phClr">
              <a:tint val="10000"/>
              <a:satMod val="150000"/>
            </a:schemeClr>
          </a:duotone>
        </a:blip>
        <a:tile tx="0" ty="0" sx="60000" sy="59000" flip="none" algn="tl"/>
      </a:blipFill>
      <a:blipFill rotWithShape="1">
        <a:blip xmlns:r="http://schemas.openxmlformats.org/officeDocument/2006/relationships" r:embed="rId1">
          <a:duotone>
            <a:schemeClr val="phClr">
              <a:shade val="36000"/>
              <a:satMod val="120000"/>
            </a:schemeClr>
            <a:schemeClr val="phClr">
              <a:tint val="40000"/>
            </a:schemeClr>
          </a:duotone>
        </a:blip>
        <a:tile tx="0" ty="0" sx="60000" sy="59000" flip="none" algn="tl"/>
      </a:blipFill>
    </a:fillStyleLst>
    <a:lnStyleLst>
      <a:ln w="6350" cap="flat" cmpd="sng" algn="ctr">
        <a:solidFill>
          <a:schemeClr val="phClr"/>
        </a:solidFill>
        <a:prstDash val="solid"/>
      </a:ln>
      <a:ln w="12700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softEdge rad="12700"/>
        </a:effectLst>
      </a:effectStyle>
      <a:effectStyle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a:effectStyle>
    </a:effectStyleLst>
    <a:bgFillStyleLst>
      <a:solidFill>
        <a:schemeClr val="phClr"/>
      </a:solidFill>
      <a:solidFill>
        <a:schemeClr val="phClr">
          <a:shade val="97000"/>
          <a:satMod val="150000"/>
        </a:schemeClr>
      </a:solidFill>
      <a:blipFill rotWithShape="1">
        <a:blip xmlns:r="http://schemas.openxmlformats.org/officeDocument/2006/relationships" r:embed="rId1">
          <a:duotone>
            <a:schemeClr val="phClr">
              <a:tint val="75000"/>
              <a:shade val="58000"/>
              <a:satMod val="120000"/>
            </a:schemeClr>
            <a:schemeClr val="phClr">
              <a:tint val="50000"/>
              <a:shade val="96000"/>
            </a:schemeClr>
          </a:duotone>
        </a:blip>
        <a:tile tx="0" ty="0" sx="100000" sy="100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Holzart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  <a:fontScheme name="Holzart">
    <a:majorFont>
      <a:latin typeface="Rockwell Condensed" panose="02060603050405020104"/>
      <a:ea typeface=""/>
      <a:cs typeface=""/>
      <a:font script="Grek" typeface="Cambria"/>
      <a:font script="Cyrl" typeface="Cambria"/>
      <a:font script="Jpan" typeface="HG明朝B"/>
      <a:font script="Hang" typeface="바탕"/>
      <a:font script="Hans" typeface="方正姚体"/>
      <a:font script="Hant" typeface="微軟正黑體"/>
      <a:font script="Arab" typeface="Times New Roman"/>
      <a:font script="Hebr" typeface="David"/>
      <a:font script="Thai" typeface="Jasmine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Rockwell" panose="02060603020205020403"/>
      <a:ea typeface=""/>
      <a:cs typeface=""/>
      <a:font script="Grek" typeface="Cambria"/>
      <a:font script="Cyrl" typeface="Cambria"/>
      <a:font script="Jpan" typeface="HG明朝B"/>
      <a:font script="Hang" typeface="바탕"/>
      <a:font script="Hans" typeface="方正姚体"/>
      <a:font script="Hant" typeface="標楷體"/>
      <a:font script="Arab" typeface="Times New Roman"/>
      <a:font script="Hebr" typeface="David"/>
      <a:font script="Thai" typeface="Jasmine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Holzart">
    <a:fillStyleLst>
      <a:solidFill>
        <a:schemeClr val="phClr"/>
      </a:solidFill>
      <a:blipFill rotWithShape="1">
        <a:blip xmlns:r="http://schemas.openxmlformats.org/officeDocument/2006/relationships" r:embed="rId1">
          <a:duotone>
            <a:schemeClr val="phClr">
              <a:tint val="70000"/>
              <a:shade val="63000"/>
            </a:schemeClr>
            <a:schemeClr val="phClr">
              <a:tint val="10000"/>
              <a:satMod val="150000"/>
            </a:schemeClr>
          </a:duotone>
        </a:blip>
        <a:tile tx="0" ty="0" sx="60000" sy="59000" flip="none" algn="tl"/>
      </a:blipFill>
      <a:blipFill rotWithShape="1">
        <a:blip xmlns:r="http://schemas.openxmlformats.org/officeDocument/2006/relationships" r:embed="rId1">
          <a:duotone>
            <a:schemeClr val="phClr">
              <a:shade val="36000"/>
              <a:satMod val="120000"/>
            </a:schemeClr>
            <a:schemeClr val="phClr">
              <a:tint val="40000"/>
            </a:schemeClr>
          </a:duotone>
        </a:blip>
        <a:tile tx="0" ty="0" sx="60000" sy="59000" flip="none" algn="tl"/>
      </a:blipFill>
    </a:fillStyleLst>
    <a:lnStyleLst>
      <a:ln w="6350" cap="flat" cmpd="sng" algn="ctr">
        <a:solidFill>
          <a:schemeClr val="phClr"/>
        </a:solidFill>
        <a:prstDash val="solid"/>
      </a:ln>
      <a:ln w="12700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softEdge rad="12700"/>
        </a:effectLst>
      </a:effectStyle>
      <a:effectStyle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a:effectStyle>
    </a:effectStyleLst>
    <a:bgFillStyleLst>
      <a:solidFill>
        <a:schemeClr val="phClr"/>
      </a:solidFill>
      <a:solidFill>
        <a:schemeClr val="phClr">
          <a:shade val="97000"/>
          <a:satMod val="150000"/>
        </a:schemeClr>
      </a:solidFill>
      <a:blipFill rotWithShape="1">
        <a:blip xmlns:r="http://schemas.openxmlformats.org/officeDocument/2006/relationships" r:embed="rId1">
          <a:duotone>
            <a:schemeClr val="phClr">
              <a:tint val="75000"/>
              <a:shade val="58000"/>
              <a:satMod val="120000"/>
            </a:schemeClr>
            <a:schemeClr val="phClr">
              <a:tint val="50000"/>
              <a:shade val="96000"/>
            </a:schemeClr>
          </a:duotone>
        </a:blip>
        <a:tile tx="0" ty="0" sx="100000" sy="100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Holzart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  <a:fontScheme name="Holzart">
    <a:majorFont>
      <a:latin typeface="Rockwell Condensed" panose="02060603050405020104"/>
      <a:ea typeface=""/>
      <a:cs typeface=""/>
      <a:font script="Grek" typeface="Cambria"/>
      <a:font script="Cyrl" typeface="Cambria"/>
      <a:font script="Jpan" typeface="HG明朝B"/>
      <a:font script="Hang" typeface="바탕"/>
      <a:font script="Hans" typeface="方正姚体"/>
      <a:font script="Hant" typeface="微軟正黑體"/>
      <a:font script="Arab" typeface="Times New Roman"/>
      <a:font script="Hebr" typeface="David"/>
      <a:font script="Thai" typeface="Jasmine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Rockwell" panose="02060603020205020403"/>
      <a:ea typeface=""/>
      <a:cs typeface=""/>
      <a:font script="Grek" typeface="Cambria"/>
      <a:font script="Cyrl" typeface="Cambria"/>
      <a:font script="Jpan" typeface="HG明朝B"/>
      <a:font script="Hang" typeface="바탕"/>
      <a:font script="Hans" typeface="方正姚体"/>
      <a:font script="Hant" typeface="標楷體"/>
      <a:font script="Arab" typeface="Times New Roman"/>
      <a:font script="Hebr" typeface="David"/>
      <a:font script="Thai" typeface="Jasmine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Holzart">
    <a:fillStyleLst>
      <a:solidFill>
        <a:schemeClr val="phClr"/>
      </a:solidFill>
      <a:blipFill rotWithShape="1">
        <a:blip xmlns:r="http://schemas.openxmlformats.org/officeDocument/2006/relationships" r:embed="rId1">
          <a:duotone>
            <a:schemeClr val="phClr">
              <a:tint val="70000"/>
              <a:shade val="63000"/>
            </a:schemeClr>
            <a:schemeClr val="phClr">
              <a:tint val="10000"/>
              <a:satMod val="150000"/>
            </a:schemeClr>
          </a:duotone>
        </a:blip>
        <a:tile tx="0" ty="0" sx="60000" sy="59000" flip="none" algn="tl"/>
      </a:blipFill>
      <a:blipFill rotWithShape="1">
        <a:blip xmlns:r="http://schemas.openxmlformats.org/officeDocument/2006/relationships" r:embed="rId1">
          <a:duotone>
            <a:schemeClr val="phClr">
              <a:shade val="36000"/>
              <a:satMod val="120000"/>
            </a:schemeClr>
            <a:schemeClr val="phClr">
              <a:tint val="40000"/>
            </a:schemeClr>
          </a:duotone>
        </a:blip>
        <a:tile tx="0" ty="0" sx="60000" sy="59000" flip="none" algn="tl"/>
      </a:blipFill>
    </a:fillStyleLst>
    <a:lnStyleLst>
      <a:ln w="6350" cap="flat" cmpd="sng" algn="ctr">
        <a:solidFill>
          <a:schemeClr val="phClr"/>
        </a:solidFill>
        <a:prstDash val="solid"/>
      </a:ln>
      <a:ln w="12700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softEdge rad="12700"/>
        </a:effectLst>
      </a:effectStyle>
      <a:effectStyle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a:effectStyle>
    </a:effectStyleLst>
    <a:bgFillStyleLst>
      <a:solidFill>
        <a:schemeClr val="phClr"/>
      </a:solidFill>
      <a:solidFill>
        <a:schemeClr val="phClr">
          <a:shade val="97000"/>
          <a:satMod val="150000"/>
        </a:schemeClr>
      </a:solidFill>
      <a:blipFill rotWithShape="1">
        <a:blip xmlns:r="http://schemas.openxmlformats.org/officeDocument/2006/relationships" r:embed="rId1">
          <a:duotone>
            <a:schemeClr val="phClr">
              <a:tint val="75000"/>
              <a:shade val="58000"/>
              <a:satMod val="120000"/>
            </a:schemeClr>
            <a:schemeClr val="phClr">
              <a:tint val="50000"/>
              <a:shade val="96000"/>
            </a:schemeClr>
          </a:duotone>
        </a:blip>
        <a:tile tx="0" ty="0" sx="100000" sy="10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PA_Vorlage_2016_PowerPoint_4zu3</Template>
  <TotalTime>0</TotalTime>
  <Words>277</Words>
  <Application>Microsoft Office PowerPoint</Application>
  <PresentationFormat>Bildschirmpräsentation (4:3)</PresentationFormat>
  <Paragraphs>101</Paragraphs>
  <Slides>20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3" baseType="lpstr">
      <vt:lpstr>Arial</vt:lpstr>
      <vt:lpstr>Calibri</vt:lpstr>
      <vt:lpstr>PA_Vorlage_2016_PowerPoint_4zu3</vt:lpstr>
      <vt:lpstr>Trägertag 2019 Maßnahmenmanagement  11.04.2019</vt:lpstr>
      <vt:lpstr>EGT Mittel 2017-2019</vt:lpstr>
      <vt:lpstr>Auswertung Potenzialanalyse</vt:lpstr>
      <vt:lpstr>Auswertung Potenzialanalyse</vt:lpstr>
      <vt:lpstr>Auswertung Potenzialanalyse</vt:lpstr>
      <vt:lpstr>Auswertung Potenzialanalyse</vt:lpstr>
      <vt:lpstr>Bedarf &amp; Angebot</vt:lpstr>
      <vt:lpstr>Fokus 2019 „Nachwuchsförderung für Qualifikation &amp; Vermittlung“</vt:lpstr>
      <vt:lpstr>AGH</vt:lpstr>
      <vt:lpstr>Gruppenmaßnahmen</vt:lpstr>
      <vt:lpstr>Förderprogramme</vt:lpstr>
      <vt:lpstr>…das kommt….</vt:lpstr>
      <vt:lpstr>…in der Entwicklung…</vt:lpstr>
      <vt:lpstr>Kontaktdaten</vt:lpstr>
      <vt:lpstr>PowerPoint-Präsentation</vt:lpstr>
      <vt:lpstr>Koordinierungsstelle Sprache (KoST)</vt:lpstr>
      <vt:lpstr>Koordinierungsstelle Sprache (KoST)</vt:lpstr>
      <vt:lpstr>Koordinierungsstelle Sprache (KoST)</vt:lpstr>
      <vt:lpstr>Sprachtestierung</vt:lpstr>
      <vt:lpstr>DeuFöV</vt:lpstr>
    </vt:vector>
  </TitlesOfParts>
  <Company>Kreis Offenbach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Herzlich Willkommen</dc:title>
  <dc:creator>Stanko, Raphael</dc:creator>
  <cp:lastModifiedBy>Stanko, Raphael</cp:lastModifiedBy>
  <cp:revision>44</cp:revision>
  <cp:lastPrinted>2019-03-20T09:34:58Z</cp:lastPrinted>
  <dcterms:created xsi:type="dcterms:W3CDTF">2017-03-06T06:06:28Z</dcterms:created>
  <dcterms:modified xsi:type="dcterms:W3CDTF">2019-04-10T09:48:06Z</dcterms:modified>
</cp:coreProperties>
</file>